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1" r:id="rId6"/>
    <p:sldId id="283" r:id="rId7"/>
    <p:sldId id="284" r:id="rId8"/>
    <p:sldId id="285" r:id="rId9"/>
    <p:sldId id="286" r:id="rId10"/>
    <p:sldId id="263" r:id="rId11"/>
    <p:sldId id="264" r:id="rId12"/>
    <p:sldId id="287" r:id="rId13"/>
    <p:sldId id="266" r:id="rId14"/>
    <p:sldId id="268" r:id="rId15"/>
    <p:sldId id="267" r:id="rId16"/>
    <p:sldId id="288" r:id="rId17"/>
    <p:sldId id="270" r:id="rId18"/>
    <p:sldId id="271" r:id="rId19"/>
    <p:sldId id="289" r:id="rId20"/>
    <p:sldId id="290" r:id="rId21"/>
    <p:sldId id="282" r:id="rId22"/>
    <p:sldId id="292" r:id="rId23"/>
    <p:sldId id="279" r:id="rId24"/>
    <p:sldId id="280" r:id="rId25"/>
    <p:sldId id="281" r:id="rId26"/>
    <p:sldId id="291" r:id="rId27"/>
    <p:sldId id="278" r:id="rId28"/>
    <p:sldId id="293" r:id="rId29"/>
    <p:sldId id="294" r:id="rId30"/>
    <p:sldId id="295" r:id="rId31"/>
    <p:sldId id="297" r:id="rId3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기본 구역" id="{17E00C68-9F9B-4D47-9FFC-3EC3D7957278}">
          <p14:sldIdLst>
            <p14:sldId id="256"/>
            <p14:sldId id="257"/>
            <p14:sldId id="259"/>
            <p14:sldId id="260"/>
            <p14:sldId id="261"/>
            <p14:sldId id="283"/>
            <p14:sldId id="284"/>
            <p14:sldId id="285"/>
            <p14:sldId id="286"/>
            <p14:sldId id="263"/>
            <p14:sldId id="264"/>
            <p14:sldId id="287"/>
            <p14:sldId id="266"/>
            <p14:sldId id="268"/>
            <p14:sldId id="267"/>
            <p14:sldId id="288"/>
            <p14:sldId id="270"/>
            <p14:sldId id="271"/>
            <p14:sldId id="289"/>
            <p14:sldId id="290"/>
            <p14:sldId id="282"/>
            <p14:sldId id="292"/>
            <p14:sldId id="279"/>
            <p14:sldId id="280"/>
            <p14:sldId id="281"/>
            <p14:sldId id="291"/>
            <p14:sldId id="278"/>
            <p14:sldId id="293"/>
            <p14:sldId id="294"/>
            <p14:sldId id="295"/>
            <p14:sldId id="297"/>
          </p14:sldIdLst>
        </p14:section>
        <p14:section name="제목 없는 구역" id="{92B8C72F-EF8B-46F1-9D93-BF6CBFF5501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477" autoAdjust="0"/>
    <p:restoredTop sz="85841" autoAdjust="0"/>
  </p:normalViewPr>
  <p:slideViewPr>
    <p:cSldViewPr>
      <p:cViewPr>
        <p:scale>
          <a:sx n="100" d="100"/>
          <a:sy n="100" d="100"/>
        </p:scale>
        <p:origin x="-1350" y="12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78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E5AF5-9763-4CEB-B521-FF74AF4F9332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FEA27-2461-4E52-A750-A4E2908B59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0415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6EC3-6E90-4565-BA57-3B11B923DE4F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194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6EC3-6E90-4565-BA57-3B11B923DE4F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94371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6EC3-6E90-4565-BA57-3B11B923DE4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7137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Incre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6EC3-6E90-4565-BA57-3B11B923DE4F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70370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6EC3-6E90-4565-BA57-3B11B923DE4F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42293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6EC3-6E90-4565-BA57-3B11B923DE4F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74316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76EC3-6E90-4565-BA57-3B11B923DE4F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10854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FEA27-2461-4E52-A750-A4E2908B59E9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42910" y="2571745"/>
            <a:ext cx="7772400" cy="1000133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00100" y="3929066"/>
            <a:ext cx="7129490" cy="1143008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72264" y="6356350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28596" y="6356351"/>
            <a:ext cx="2214578" cy="365125"/>
          </a:xfrm>
        </p:spPr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438532" y="635635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2" name="직선 연결선 11"/>
          <p:cNvCxnSpPr/>
          <p:nvPr/>
        </p:nvCxnSpPr>
        <p:spPr>
          <a:xfrm>
            <a:off x="1285852" y="3643314"/>
            <a:ext cx="6500858" cy="1588"/>
          </a:xfrm>
          <a:prstGeom prst="line">
            <a:avLst/>
          </a:prstGeom>
          <a:noFill/>
          <a:ln w="38100" cap="rnd" cmpd="sng" algn="ctr">
            <a:solidFill>
              <a:schemeClr val="tx2">
                <a:shade val="75000"/>
              </a:scheme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115328" cy="4525963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72330" y="785795"/>
            <a:ext cx="928694" cy="5494340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00034" y="1071546"/>
            <a:ext cx="6472254" cy="5143538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227135" y="676276"/>
            <a:ext cx="1018442" cy="34925"/>
          </a:xfrm>
          <a:prstGeom prst="rect">
            <a:avLst/>
          </a:prstGeom>
          <a:solidFill>
            <a:srgbClr val="F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6" name="직사각형 5"/>
          <p:cNvSpPr/>
          <p:nvPr userDrawn="1"/>
        </p:nvSpPr>
        <p:spPr>
          <a:xfrm>
            <a:off x="1147397" y="676276"/>
            <a:ext cx="1783373" cy="34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2557096" y="676276"/>
            <a:ext cx="6393473" cy="34925"/>
          </a:xfrm>
          <a:prstGeom prst="rect">
            <a:avLst/>
          </a:prstGeom>
          <a:solidFill>
            <a:srgbClr val="9B6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15" name="텍스트 개체 틀 5"/>
          <p:cNvSpPr>
            <a:spLocks noGrp="1"/>
          </p:cNvSpPr>
          <p:nvPr>
            <p:ph type="body" sz="quarter" idx="13"/>
          </p:nvPr>
        </p:nvSpPr>
        <p:spPr>
          <a:xfrm>
            <a:off x="371584" y="220663"/>
            <a:ext cx="8421220" cy="492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457200" indent="0">
              <a:buNone/>
              <a:defRPr sz="2400" b="1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 marL="914400" indent="0">
              <a:buNone/>
              <a:defRPr sz="2400" b="1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 marL="1371600" indent="0">
              <a:buNone/>
              <a:defRPr sz="2400" b="1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 marL="1828800" indent="0">
              <a:buNone/>
              <a:defRPr sz="2400" b="1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784366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74613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400" dirty="0"/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714" y="6286104"/>
            <a:ext cx="378392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3DF1AFCE-D540-41EE-B441-3ED6DEB25CD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925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배경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572008"/>
          </a:xfrm>
          <a:prstGeom prst="rect">
            <a:avLst/>
          </a:prstGeom>
        </p:spPr>
      </p:pic>
      <p:pic>
        <p:nvPicPr>
          <p:cNvPr id="23" name="그림 22" descr="잔디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928934"/>
            <a:ext cx="9144000" cy="1632350"/>
          </a:xfrm>
          <a:prstGeom prst="rect">
            <a:avLst/>
          </a:prstGeom>
        </p:spPr>
      </p:pic>
      <p:sp>
        <p:nvSpPr>
          <p:cNvPr id="25" name="직사각형 24"/>
          <p:cNvSpPr/>
          <p:nvPr userDrawn="1"/>
        </p:nvSpPr>
        <p:spPr>
          <a:xfrm>
            <a:off x="0" y="4594310"/>
            <a:ext cx="9144000" cy="2263690"/>
          </a:xfrm>
          <a:prstGeom prst="rect">
            <a:avLst/>
          </a:prstGeom>
          <a:gradFill flip="none" rotWithShape="1">
            <a:gsLst>
              <a:gs pos="0">
                <a:srgbClr val="1A4903"/>
              </a:gs>
              <a:gs pos="50000">
                <a:srgbClr val="6A9C2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27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28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F806DF77-F710-4F8F-A157-65466C833D09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29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8C9527A-44C4-4A64-82F3-578CCDF6B16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31" name="그림 30" descr="책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476853" y="1892705"/>
            <a:ext cx="6238419" cy="26078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3" name="그림 32" descr="잔디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3371858"/>
            <a:ext cx="9144000" cy="1200150"/>
          </a:xfrm>
          <a:prstGeom prst="rect">
            <a:avLst/>
          </a:prstGeom>
        </p:spPr>
      </p:pic>
      <p:pic>
        <p:nvPicPr>
          <p:cNvPr id="36" name="그림 35" descr="잎사귀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337243" y="714356"/>
            <a:ext cx="3863444" cy="16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522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6829444" cy="928686"/>
          </a:xfrm>
        </p:spPr>
        <p:txBody>
          <a:bodyPr/>
          <a:lstStyle>
            <a:lvl1pPr>
              <a:defRPr sz="400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500034" y="1357298"/>
            <a:ext cx="6786610" cy="1588"/>
          </a:xfrm>
          <a:prstGeom prst="line">
            <a:avLst/>
          </a:prstGeom>
          <a:noFill/>
          <a:ln w="38100" cap="rnd" cmpd="sng" algn="ctr">
            <a:solidFill>
              <a:srgbClr val="FBFEC6">
                <a:shade val="75000"/>
              </a:srgb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3786190"/>
            <a:ext cx="8286808" cy="857256"/>
          </a:xfrm>
        </p:spPr>
        <p:txBody>
          <a:bodyPr anchor="ctr"/>
          <a:lstStyle>
            <a:lvl1pPr algn="l">
              <a:defRPr sz="44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4857760"/>
            <a:ext cx="8215370" cy="1214446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 flipV="1">
            <a:off x="513495" y="4714884"/>
            <a:ext cx="8201909" cy="29261"/>
          </a:xfrm>
          <a:prstGeom prst="line">
            <a:avLst/>
          </a:prstGeom>
          <a:noFill/>
          <a:ln w="38100" cap="rnd" cmpd="sng" algn="ctr">
            <a:solidFill>
              <a:srgbClr val="FBFEC6">
                <a:shade val="75000"/>
              </a:srgb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5354646"/>
            <a:ext cx="4041648" cy="6397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  <a:scene3d>
            <a:camera prst="orthographicFront"/>
            <a:lightRig rig="threePt" dir="t"/>
          </a:scene3d>
          <a:sp3d>
            <a:contourClr>
              <a:schemeClr val="tx2"/>
            </a:contourClr>
          </a:sp3d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1800" b="1"/>
            </a:lvl3pPr>
            <a:lvl4pPr marL="1371600" indent="0" algn="ctr">
              <a:buNone/>
              <a:defRPr sz="1600" b="1"/>
            </a:lvl4pPr>
            <a:lvl5pPr marL="1828800" indent="0" algn="ctr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0034" y="1571612"/>
            <a:ext cx="4040188" cy="37862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87860" y="5357826"/>
            <a:ext cx="4041648" cy="6397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  <a:scene3d>
            <a:camera prst="orthographicFront"/>
            <a:lightRig rig="threePt" dir="t"/>
          </a:scene3d>
          <a:sp3d>
            <a:contourClr>
              <a:schemeClr val="tx2"/>
            </a:contourClr>
          </a:sp3d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1800" b="1"/>
            </a:lvl3pPr>
            <a:lvl4pPr marL="1371600" indent="0" algn="ctr">
              <a:buNone/>
              <a:defRPr sz="1600" b="1"/>
            </a:lvl4pPr>
            <a:lvl5pPr marL="1828800" indent="0" algn="ctr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87860" y="1571612"/>
            <a:ext cx="4041775" cy="37862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1" name="직선 연결선 10"/>
          <p:cNvCxnSpPr/>
          <p:nvPr/>
        </p:nvCxnSpPr>
        <p:spPr>
          <a:xfrm>
            <a:off x="500034" y="6215082"/>
            <a:ext cx="8143932" cy="1588"/>
          </a:xfrm>
          <a:prstGeom prst="line">
            <a:avLst/>
          </a:prstGeom>
          <a:noFill/>
          <a:ln w="38100" cap="rnd" cmpd="sng" algn="ctr">
            <a:solidFill>
              <a:srgbClr val="FBFEC6">
                <a:shade val="75000"/>
              </a:srgb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1357299"/>
            <a:ext cx="7572428" cy="3643339"/>
          </a:xfrm>
        </p:spPr>
        <p:txBody>
          <a:bodyPr/>
          <a:lstStyle>
            <a:lvl1pPr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643866" cy="642942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2114" y="5072074"/>
            <a:ext cx="8151852" cy="10540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500034" y="1214422"/>
            <a:ext cx="7572428" cy="1588"/>
          </a:xfrm>
          <a:prstGeom prst="line">
            <a:avLst/>
          </a:prstGeom>
          <a:noFill/>
          <a:ln w="38100" cap="rnd" cmpd="sng" algn="ctr">
            <a:solidFill>
              <a:srgbClr val="FBFEC6">
                <a:shade val="75000"/>
              </a:srgbClr>
            </a:solidFill>
            <a:prstDash val="sysDot"/>
          </a:ln>
          <a:effectLst>
            <a:outerShdw blurRad="50800" dist="25400" dir="24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43042" y="428604"/>
            <a:ext cx="4500594" cy="56673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500298" y="5500702"/>
            <a:ext cx="5214974" cy="714380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200"/>
            </a:lvl2pPr>
            <a:lvl3pPr marL="914400" indent="0" algn="l">
              <a:buNone/>
              <a:defRPr sz="10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그림 개체 틀 11"/>
          <p:cNvSpPr>
            <a:spLocks noGrp="1"/>
          </p:cNvSpPr>
          <p:nvPr>
            <p:ph type="pic" sz="quarter" idx="1"/>
          </p:nvPr>
        </p:nvSpPr>
        <p:spPr>
          <a:xfrm>
            <a:off x="1785918" y="1000108"/>
            <a:ext cx="5857875" cy="442912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2">
              <a:shade val="50000"/>
            </a:schemeClr>
          </a:solidFill>
          <a:ln w="76200">
            <a:solidFill>
              <a:schemeClr val="bg2">
                <a:tint val="60000"/>
              </a:schemeClr>
            </a:solidFill>
          </a:ln>
        </p:spPr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6829444" cy="857248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5804" y="1500174"/>
            <a:ext cx="8229600" cy="462599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572264" y="6357958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695C2B08-A378-4F0D-A523-3BF9EC34E5D0}" type="datetimeFigureOut">
              <a:rPr lang="ko-KR" altLang="en-US" smtClean="0"/>
              <a:pPr/>
              <a:t>2019-08-20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61954" y="6356351"/>
            <a:ext cx="2681286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143372" y="6356351"/>
            <a:ext cx="1114404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DD11E14-F25A-4895-88FE-361B242997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rtl="0" eaLnBrk="1" latinLnBrk="1" hangingPunct="1">
        <a:spcBef>
          <a:spcPct val="0"/>
        </a:spcBef>
        <a:buNone/>
        <a:defRPr kumimoji="0" sz="4000" b="0" kern="1200"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5400000" scaled="1"/>
            <a:tileRect/>
          </a:gradFill>
          <a:effectLst>
            <a:innerShdw blurRad="50800" dist="50800" dir="13500000">
              <a:srgbClr val="000000">
                <a:alpha val="80000"/>
              </a:srgbClr>
            </a:innerShdw>
          </a:effectLst>
          <a:latin typeface="+mj-ea"/>
          <a:ea typeface="+mj-ea"/>
          <a:cs typeface="HY견고딕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õ"/>
        <a:defRPr kumimoji="0" sz="3200" kern="1200">
          <a:solidFill>
            <a:schemeClr val="tx1"/>
          </a:solidFill>
          <a:latin typeface="+mn-ea"/>
          <a:ea typeface="+mn-ea"/>
          <a:cs typeface="맑은 고딕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/>
        </a:buClr>
        <a:buSzPct val="90000"/>
        <a:buFont typeface="Wingdings 2"/>
        <a:buChar char="â"/>
        <a:defRPr kumimoji="0" sz="2800" kern="1200">
          <a:solidFill>
            <a:schemeClr val="tx1"/>
          </a:solidFill>
          <a:latin typeface="+mn-ea"/>
          <a:ea typeface="+mn-ea"/>
          <a:cs typeface="맑은 고딕"/>
        </a:defRPr>
      </a:lvl2pPr>
      <a:lvl3pPr marL="1143000" indent="-228600" algn="l" rtl="0" eaLnBrk="1" latinLnBrk="1" hangingPunct="1">
        <a:spcBef>
          <a:spcPct val="20000"/>
        </a:spcBef>
        <a:buClr>
          <a:schemeClr val="accent3"/>
        </a:buClr>
        <a:buSzPct val="85000"/>
        <a:buFont typeface="Wingdings 2"/>
        <a:buChar char="Ý"/>
        <a:defRPr kumimoji="0" sz="2400" kern="1200">
          <a:solidFill>
            <a:schemeClr val="tx1"/>
          </a:solidFill>
          <a:latin typeface="+mn-ea"/>
          <a:ea typeface="+mn-ea"/>
          <a:cs typeface="맑은 고딕"/>
        </a:defRPr>
      </a:lvl3pPr>
      <a:lvl4pPr marL="1600200" indent="-228600" algn="l" rtl="0" eaLnBrk="1" latinLnBrk="1" hangingPunct="1">
        <a:spcBef>
          <a:spcPct val="20000"/>
        </a:spcBef>
        <a:buClr>
          <a:schemeClr val="accent5"/>
        </a:buClr>
        <a:buSzPct val="75000"/>
        <a:buFont typeface="Wingdings 2"/>
        <a:buChar char="×"/>
        <a:defRPr kumimoji="0" sz="2200" kern="1200">
          <a:solidFill>
            <a:schemeClr val="tx1"/>
          </a:solidFill>
          <a:latin typeface="+mn-ea"/>
          <a:ea typeface="+mn-ea"/>
          <a:cs typeface="맑은 고딕"/>
        </a:defRPr>
      </a:lvl4pPr>
      <a:lvl5pPr marL="2057400" indent="-228600" algn="l" rtl="0" eaLnBrk="1" latinLnBrk="1" hangingPunct="1">
        <a:spcBef>
          <a:spcPct val="20000"/>
        </a:spcBef>
        <a:buClr>
          <a:schemeClr val="accent6"/>
        </a:buClr>
        <a:buSzPct val="70000"/>
        <a:buFont typeface="Wingdings 2"/>
        <a:buChar char="Ð"/>
        <a:defRPr kumimoji="0" sz="2000" kern="1200">
          <a:solidFill>
            <a:schemeClr val="tx1"/>
          </a:solidFill>
          <a:latin typeface="+mn-ea"/>
          <a:ea typeface="+mn-ea"/>
          <a:cs typeface="맑은 고딕"/>
        </a:defRPr>
      </a:lvl5pPr>
      <a:lvl6pPr marL="2514600" indent="-228600" algn="l" rtl="0" eaLnBrk="1" latinLnBrk="1" hangingPunct="1">
        <a:spcBef>
          <a:spcPct val="20000"/>
        </a:spcBef>
        <a:buClr>
          <a:schemeClr val="accent4">
            <a:tint val="60000"/>
          </a:schemeClr>
        </a:buClr>
        <a:buSzPct val="60000"/>
        <a:buFont typeface="Wingdings 2"/>
        <a:buChar char="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SzPct val="50000"/>
        <a:buFont typeface="Wingdings 2"/>
        <a:buChar char="Ý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3">
            <a:tint val="60000"/>
          </a:schemeClr>
        </a:buClr>
        <a:buSzPct val="50000"/>
        <a:buFont typeface="Wingdings 2"/>
        <a:buChar char="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50000"/>
        <a:buFont typeface="Wingdings 2"/>
        <a:buChar char="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jpeg"/><Relationship Id="rId5" Type="http://schemas.openxmlformats.org/officeDocument/2006/relationships/image" Target="../media/image54.png"/><Relationship Id="rId10" Type="http://schemas.openxmlformats.org/officeDocument/2006/relationships/image" Target="../media/image30.jpeg"/><Relationship Id="rId4" Type="http://schemas.openxmlformats.org/officeDocument/2006/relationships/image" Target="../media/image53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48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67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48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3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36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37.png"/><Relationship Id="rId9" Type="http://schemas.openxmlformats.org/officeDocument/2006/relationships/image" Target="../media/image96.wmf"/><Relationship Id="rId1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" Type="http://schemas.openxmlformats.org/officeDocument/2006/relationships/image" Target="../media/image9.wmf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wmf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2" Type="http://schemas.openxmlformats.org/officeDocument/2006/relationships/image" Target="../media/image8.wmf"/><Relationship Id="rId16" Type="http://schemas.openxmlformats.org/officeDocument/2006/relationships/image" Target="../media/image22.wmf"/><Relationship Id="rId20" Type="http://schemas.openxmlformats.org/officeDocument/2006/relationships/image" Target="../media/image26.pn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eg"/><Relationship Id="rId5" Type="http://schemas.openxmlformats.org/officeDocument/2006/relationships/image" Target="../media/image11.wmf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wmf"/><Relationship Id="rId22" Type="http://schemas.openxmlformats.org/officeDocument/2006/relationships/image" Target="../media/image28.png"/><Relationship Id="rId27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istrator\Desktop\&#51109;&#45824;&#54364;&#45784;%20&#44053;&#51032;\sh200%20&#49548;&#44060;%20&#50689;&#49345;.avi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424936" cy="147002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ICT Application </a:t>
            </a:r>
            <a:r>
              <a:rPr lang="en-US" altLang="ko-KR" dirty="0" smtClean="0"/>
              <a:t>and </a:t>
            </a:r>
            <a:r>
              <a:rPr lang="en-US" altLang="ko-KR" dirty="0" smtClean="0"/>
              <a:t>Achievements in </a:t>
            </a:r>
            <a:r>
              <a:rPr lang="en-US" altLang="ko-KR" dirty="0" smtClean="0"/>
              <a:t>Livestock </a:t>
            </a:r>
            <a:r>
              <a:rPr lang="en-US" altLang="ko-KR" dirty="0" smtClean="0"/>
              <a:t>Industry</a:t>
            </a:r>
            <a:endParaRPr lang="ko-KR" altLang="en-US" dirty="0"/>
          </a:p>
        </p:txBody>
      </p:sp>
      <p:pic>
        <p:nvPicPr>
          <p:cNvPr id="4" name="_x319180440" descr="EMB000006d83a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64" t="7314"/>
          <a:stretch>
            <a:fillRect/>
          </a:stretch>
        </p:blipFill>
        <p:spPr bwMode="auto">
          <a:xfrm>
            <a:off x="2843808" y="4436309"/>
            <a:ext cx="306070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3143240" y="5343599"/>
            <a:ext cx="2652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문체부 돋음체" panose="020B0609000101010101" pitchFamily="49" charset="-127"/>
              </a:rPr>
              <a:t>Byung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문체부 돋음체" panose="020B0609000101010101" pitchFamily="49" charset="-127"/>
              </a:rPr>
              <a:t> </a:t>
            </a:r>
            <a:r>
              <a:rPr lang="en-US" altLang="ko-K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문체부 돋음체" panose="020B0609000101010101" pitchFamily="49" charset="-127"/>
              </a:rPr>
              <a:t>Chul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문체부 돋음체" panose="020B0609000101010101" pitchFamily="49" charset="-127"/>
              </a:rPr>
              <a:t> Lee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문체부 돋음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23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29036" y="1775772"/>
            <a:ext cx="8809005" cy="4821581"/>
            <a:chOff x="139788" y="1700374"/>
            <a:chExt cx="9543089" cy="5077026"/>
          </a:xfrm>
        </p:grpSpPr>
        <p:pic>
          <p:nvPicPr>
            <p:cNvPr id="12" name="Picture 7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47" y="1985403"/>
              <a:ext cx="4785454" cy="4035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직선 연결선 91"/>
            <p:cNvCxnSpPr>
              <a:cxnSpLocks noChangeShapeType="1"/>
            </p:cNvCxnSpPr>
            <p:nvPr/>
          </p:nvCxnSpPr>
          <p:spPr bwMode="auto">
            <a:xfrm flipV="1">
              <a:off x="2056527" y="2254018"/>
              <a:ext cx="1965325" cy="172085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4" name="Picture 127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927" y="3897080"/>
              <a:ext cx="228600" cy="1571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165" y="3465282"/>
              <a:ext cx="230188" cy="1571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989" y="3033482"/>
              <a:ext cx="230188" cy="1571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790" y="2592157"/>
              <a:ext cx="230188" cy="1571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553" y="2096857"/>
              <a:ext cx="230187" cy="1571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2"/>
            <p:cNvPicPr>
              <a:picLocks noChangeAspect="1" noChangeArrowheads="1"/>
            </p:cNvPicPr>
            <p:nvPr/>
          </p:nvPicPr>
          <p:blipFill>
            <a:blip r:embed="rId6">
              <a:lum bright="-30000" contras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127" y="1903563"/>
              <a:ext cx="58578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직선 연결선 92"/>
            <p:cNvCxnSpPr>
              <a:cxnSpLocks noChangeShapeType="1"/>
            </p:cNvCxnSpPr>
            <p:nvPr/>
          </p:nvCxnSpPr>
          <p:spPr bwMode="auto">
            <a:xfrm flipV="1">
              <a:off x="2442289" y="2241320"/>
              <a:ext cx="2193926" cy="2022475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21" name="Picture 127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3689" y="4184418"/>
              <a:ext cx="228600" cy="15716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553" y="3752618"/>
              <a:ext cx="230187" cy="15716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228" y="3249382"/>
              <a:ext cx="230187" cy="1571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289" y="2312757"/>
              <a:ext cx="230188" cy="1571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3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052" y="2817582"/>
              <a:ext cx="230187" cy="1571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직선 연결선 92"/>
            <p:cNvCxnSpPr>
              <a:cxnSpLocks noChangeShapeType="1"/>
            </p:cNvCxnSpPr>
            <p:nvPr/>
          </p:nvCxnSpPr>
          <p:spPr bwMode="auto">
            <a:xfrm flipH="1" flipV="1">
              <a:off x="3483691" y="1736495"/>
              <a:ext cx="1152525" cy="504825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직선 연결선 111"/>
            <p:cNvCxnSpPr>
              <a:cxnSpLocks noChangeShapeType="1"/>
            </p:cNvCxnSpPr>
            <p:nvPr/>
          </p:nvCxnSpPr>
          <p:spPr bwMode="auto">
            <a:xfrm flipV="1">
              <a:off x="2691527" y="1736493"/>
              <a:ext cx="792162" cy="647700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" name="직선 연결선 111"/>
            <p:cNvCxnSpPr>
              <a:cxnSpLocks noChangeShapeType="1"/>
            </p:cNvCxnSpPr>
            <p:nvPr/>
          </p:nvCxnSpPr>
          <p:spPr bwMode="auto">
            <a:xfrm>
              <a:off x="1981915" y="2092093"/>
              <a:ext cx="709613" cy="292100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직선 연결선 91"/>
            <p:cNvCxnSpPr>
              <a:cxnSpLocks noChangeShapeType="1"/>
            </p:cNvCxnSpPr>
            <p:nvPr/>
          </p:nvCxnSpPr>
          <p:spPr bwMode="auto">
            <a:xfrm>
              <a:off x="3412252" y="1952395"/>
              <a:ext cx="609600" cy="30162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직선 연결선 91"/>
            <p:cNvCxnSpPr>
              <a:cxnSpLocks noChangeShapeType="1"/>
            </p:cNvCxnSpPr>
            <p:nvPr/>
          </p:nvCxnSpPr>
          <p:spPr bwMode="auto">
            <a:xfrm flipV="1">
              <a:off x="2620090" y="1952395"/>
              <a:ext cx="814388" cy="72072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직선 연결선 91"/>
            <p:cNvCxnSpPr>
              <a:cxnSpLocks noChangeShapeType="1"/>
            </p:cNvCxnSpPr>
            <p:nvPr/>
          </p:nvCxnSpPr>
          <p:spPr bwMode="auto">
            <a:xfrm>
              <a:off x="1688228" y="2303230"/>
              <a:ext cx="931862" cy="369888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0" name="Rectangle 625"/>
            <p:cNvSpPr>
              <a:spLocks noChangeArrowheads="1"/>
            </p:cNvSpPr>
            <p:nvPr/>
          </p:nvSpPr>
          <p:spPr bwMode="auto">
            <a:xfrm>
              <a:off x="1279652" y="1700374"/>
              <a:ext cx="756000" cy="18000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80000"/>
                <a:defRPr/>
              </a:pPr>
              <a:r>
                <a:rPr kumimoji="0" lang="en-US" altLang="ko-KR" sz="8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Repeater</a:t>
              </a:r>
              <a:endParaRPr kumimoji="0" lang="ko-KR" altLang="en-US" sz="8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  <p:pic>
          <p:nvPicPr>
            <p:cNvPr id="41" name="Picture 48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90" y="5409968"/>
              <a:ext cx="557213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625"/>
            <p:cNvSpPr>
              <a:spLocks noChangeArrowheads="1"/>
            </p:cNvSpPr>
            <p:nvPr/>
          </p:nvSpPr>
          <p:spPr bwMode="auto">
            <a:xfrm>
              <a:off x="139788" y="5841296"/>
              <a:ext cx="1080120" cy="25200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80000"/>
                <a:defRPr/>
              </a:pPr>
              <a:r>
                <a:rPr kumimoji="0" lang="en-US" altLang="ko-KR" sz="10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Gateway</a:t>
              </a:r>
              <a:endParaRPr kumimoji="0" lang="ko-KR" altLang="en-US" sz="10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  <p:pic>
          <p:nvPicPr>
            <p:cNvPr id="43" name="Picture 15" descr="My Comput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8240" y="5409968"/>
              <a:ext cx="1028700" cy="105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_x0020_1" descr="image003"/>
            <p:cNvPicPr preferRelativeResize="0"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640" y="5430605"/>
              <a:ext cx="519113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그룹 264"/>
            <p:cNvGrpSpPr>
              <a:grpSpLocks/>
            </p:cNvGrpSpPr>
            <p:nvPr/>
          </p:nvGrpSpPr>
          <p:grpSpPr bwMode="auto">
            <a:xfrm>
              <a:off x="5356939" y="5625868"/>
              <a:ext cx="1000125" cy="616659"/>
              <a:chOff x="7401272" y="3573016"/>
              <a:chExt cx="1000125" cy="616659"/>
            </a:xfrm>
          </p:grpSpPr>
          <p:pic>
            <p:nvPicPr>
              <p:cNvPr id="46" name="Picture 2998" descr="인터넷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D9DA"/>
                  </a:clrFrom>
                  <a:clrTo>
                    <a:srgbClr val="FFD9D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1272" y="3573016"/>
                <a:ext cx="1000125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Box 148"/>
              <p:cNvSpPr txBox="1">
                <a:spLocks noChangeArrowheads="1"/>
              </p:cNvSpPr>
              <p:nvPr/>
            </p:nvSpPr>
            <p:spPr bwMode="auto">
              <a:xfrm>
                <a:off x="7530430" y="3768368"/>
                <a:ext cx="792088" cy="421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ko-KR"/>
                </a:defPPr>
                <a:lvl1pPr algn="l" defTabSz="1279525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1pPr>
                <a:lvl2pPr marL="639763" indent="-182563" algn="l" defTabSz="1279525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2pPr>
                <a:lvl3pPr marL="1279525" indent="-365125" algn="l" defTabSz="1279525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3pPr>
                <a:lvl4pPr marL="1919288" indent="-547688" algn="l" defTabSz="1279525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4pPr>
                <a:lvl5pPr marL="2559050" indent="-730250" algn="l" defTabSz="1279525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2500" kern="1200">
                    <a:solidFill>
                      <a:schemeClr val="tx1"/>
                    </a:solidFill>
                    <a:latin typeface="맑은 고딕" pitchFamily="50" charset="-127"/>
                    <a:ea typeface="굴림" charset="-127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kumimoji="0" lang="en-US" altLang="ko-KR" sz="1000" b="1" kern="0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4F81BD">
                            <a:tint val="40000"/>
                            <a:satMod val="250000"/>
                          </a:srgbClr>
                        </a:gs>
                        <a:gs pos="9000">
                          <a:srgbClr val="4F81BD">
                            <a:tint val="52000"/>
                            <a:satMod val="300000"/>
                          </a:srgbClr>
                        </a:gs>
                        <a:gs pos="50000">
                          <a:srgbClr val="4F81BD">
                            <a:shade val="20000"/>
                            <a:satMod val="300000"/>
                          </a:srgbClr>
                        </a:gs>
                        <a:gs pos="79000">
                          <a:srgbClr val="4F81BD">
                            <a:tint val="52000"/>
                            <a:satMod val="300000"/>
                          </a:srgbClr>
                        </a:gs>
                        <a:gs pos="100000">
                          <a:srgbClr val="4F81BD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+mn-ea"/>
                    <a:ea typeface="+mn-ea"/>
                  </a:rPr>
                  <a:t>INTERNET</a:t>
                </a:r>
                <a:endParaRPr lang="ko-KR" altLang="en-US" sz="1000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+mn-ea"/>
                  <a:ea typeface="+mn-ea"/>
                </a:endParaRPr>
              </a:p>
            </p:txBody>
          </p:sp>
        </p:grpSp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684" y="5452946"/>
              <a:ext cx="1065212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625"/>
            <p:cNvSpPr>
              <a:spLocks noChangeArrowheads="1"/>
            </p:cNvSpPr>
            <p:nvPr/>
          </p:nvSpPr>
          <p:spPr bwMode="auto">
            <a:xfrm>
              <a:off x="3412252" y="6521955"/>
              <a:ext cx="1756772" cy="25200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80000"/>
                <a:defRPr/>
              </a:pPr>
              <a:r>
                <a:rPr kumimoji="0" lang="en-US" altLang="ko-KR" sz="10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Hog Farm Integrated ICT Control System</a:t>
              </a:r>
              <a:endParaRPr kumimoji="0" lang="ko-KR" altLang="en-US" sz="10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  <p:sp>
          <p:nvSpPr>
            <p:cNvPr id="50" name="Rectangle 625"/>
            <p:cNvSpPr>
              <a:spLocks noChangeArrowheads="1"/>
            </p:cNvSpPr>
            <p:nvPr/>
          </p:nvSpPr>
          <p:spPr bwMode="auto">
            <a:xfrm>
              <a:off x="8236490" y="6417360"/>
              <a:ext cx="1446387" cy="36004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80000"/>
                <a:defRPr/>
              </a:pPr>
              <a:r>
                <a:rPr kumimoji="0" lang="en-US" altLang="ko-KR" sz="10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EPIS</a:t>
              </a:r>
              <a:r>
                <a:rPr kumimoji="0" lang="ko-KR" altLang="en-US" sz="10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/>
              </a:r>
              <a:br>
                <a:rPr kumimoji="0" lang="ko-KR" altLang="en-US" sz="10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</a:br>
              <a:r>
                <a:rPr kumimoji="0" lang="en-US" altLang="ko-KR" sz="1000" b="1" kern="0" dirty="0" smtClean="0">
                  <a:solidFill>
                    <a:srgbClr val="FF0000"/>
                  </a:solidFill>
                  <a:latin typeface="+mn-ea"/>
                </a:rPr>
                <a:t>Data Sharing System</a:t>
              </a:r>
              <a:endParaRPr kumimoji="0" lang="ko-KR" altLang="en-US" sz="1000" b="1" kern="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51" name="Rectangle 625"/>
            <p:cNvSpPr>
              <a:spLocks noChangeArrowheads="1"/>
            </p:cNvSpPr>
            <p:nvPr/>
          </p:nvSpPr>
          <p:spPr bwMode="auto">
            <a:xfrm>
              <a:off x="6566602" y="6411425"/>
              <a:ext cx="1631975" cy="36004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80000"/>
                <a:defRPr/>
              </a:pPr>
              <a:r>
                <a:rPr lang="en-US" altLang="ko-KR" sz="10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Pig Production and Management System</a:t>
              </a:r>
              <a:endParaRPr kumimoji="0" lang="ko-KR" altLang="en-US" sz="10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  <a:p>
              <a:pPr algn="ctr" defTabSz="1330325"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80000"/>
                <a:defRPr/>
              </a:pPr>
              <a:r>
                <a:rPr kumimoji="0" lang="en-US" altLang="ko-KR" sz="10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(</a:t>
              </a:r>
              <a:r>
                <a:rPr lang="en-US" altLang="ko-KR" sz="10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Pig Plan</a:t>
              </a:r>
              <a:r>
                <a:rPr kumimoji="0" lang="en-US" altLang="ko-KR" sz="10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)</a:t>
              </a:r>
              <a:endParaRPr kumimoji="0" lang="en-US" altLang="ko-KR" sz="10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  <p:cxnSp>
          <p:nvCxnSpPr>
            <p:cNvPr id="52" name="AutoShape 39"/>
            <p:cNvCxnSpPr>
              <a:cxnSpLocks noChangeShapeType="1"/>
              <a:stCxn id="49" idx="1"/>
              <a:endCxn id="42" idx="2"/>
            </p:cNvCxnSpPr>
            <p:nvPr/>
          </p:nvCxnSpPr>
          <p:spPr bwMode="auto">
            <a:xfrm rot="10800000">
              <a:off x="679849" y="6093299"/>
              <a:ext cx="2732404" cy="554659"/>
            </a:xfrm>
            <a:prstGeom prst="bentConnector2">
              <a:avLst/>
            </a:prstGeom>
            <a:noFill/>
            <a:ln w="19050">
              <a:solidFill>
                <a:srgbClr val="00008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AutoShape 39"/>
            <p:cNvCxnSpPr>
              <a:cxnSpLocks noChangeShapeType="1"/>
              <a:stCxn id="49" idx="3"/>
            </p:cNvCxnSpPr>
            <p:nvPr/>
          </p:nvCxnSpPr>
          <p:spPr bwMode="auto">
            <a:xfrm flipV="1">
              <a:off x="5169025" y="6124041"/>
              <a:ext cx="687978" cy="523914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000080"/>
              </a:solidFill>
              <a:prstDash val="sysDot"/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AutoShape 39"/>
            <p:cNvCxnSpPr>
              <a:cxnSpLocks noChangeShapeType="1"/>
            </p:cNvCxnSpPr>
            <p:nvPr/>
          </p:nvCxnSpPr>
          <p:spPr bwMode="auto">
            <a:xfrm flipH="1" flipV="1">
              <a:off x="6357064" y="5930670"/>
              <a:ext cx="511175" cy="7937"/>
            </a:xfrm>
            <a:prstGeom prst="straightConnector1">
              <a:avLst/>
            </a:prstGeom>
            <a:noFill/>
            <a:ln w="19050">
              <a:solidFill>
                <a:srgbClr val="000080"/>
              </a:solidFill>
              <a:prstDash val="sysDot"/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AutoShape 39"/>
            <p:cNvCxnSpPr>
              <a:cxnSpLocks noChangeShapeType="1"/>
            </p:cNvCxnSpPr>
            <p:nvPr/>
          </p:nvCxnSpPr>
          <p:spPr bwMode="auto">
            <a:xfrm flipH="1" flipV="1">
              <a:off x="7896939" y="5938605"/>
              <a:ext cx="774700" cy="6350"/>
            </a:xfrm>
            <a:prstGeom prst="straightConnector1">
              <a:avLst/>
            </a:prstGeom>
            <a:noFill/>
            <a:ln w="19050">
              <a:solidFill>
                <a:srgbClr val="000080"/>
              </a:solidFill>
              <a:prstDash val="sysDot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" name="AutoShape 39"/>
            <p:cNvCxnSpPr>
              <a:cxnSpLocks noChangeShapeType="1"/>
            </p:cNvCxnSpPr>
            <p:nvPr/>
          </p:nvCxnSpPr>
          <p:spPr bwMode="auto">
            <a:xfrm rot="5400000" flipH="1" flipV="1">
              <a:off x="-592532" y="3364476"/>
              <a:ext cx="3317875" cy="773113"/>
            </a:xfrm>
            <a:prstGeom prst="bentConnector2">
              <a:avLst/>
            </a:prstGeom>
            <a:noFill/>
            <a:ln w="19050">
              <a:solidFill>
                <a:srgbClr val="00008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58" name="그림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3200" y="1889907"/>
              <a:ext cx="1785938" cy="346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" name="Rectangle 57"/>
          <p:cNvSpPr>
            <a:spLocks noChangeArrowheads="1"/>
          </p:cNvSpPr>
          <p:nvPr/>
        </p:nvSpPr>
        <p:spPr bwMode="auto">
          <a:xfrm>
            <a:off x="395536" y="908720"/>
            <a:ext cx="7914794" cy="4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152400" indent="-152400">
              <a:lnSpc>
                <a:spcPct val="150000"/>
              </a:lnSpc>
              <a:buBlip>
                <a:blip r:embed="rId13"/>
              </a:buBlip>
            </a:pPr>
            <a:r>
              <a:rPr lang="en-US" altLang="ko-KR" b="1" dirty="0" smtClean="0"/>
              <a:t>Sow Automatic Feeder Network Diagram </a:t>
            </a:r>
            <a:r>
              <a:rPr lang="ko-KR" altLang="en-US" b="1" dirty="0" smtClean="0"/>
              <a:t>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64038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AutoShape 23"/>
          <p:cNvSpPr>
            <a:spLocks noChangeArrowheads="1"/>
          </p:cNvSpPr>
          <p:nvPr/>
        </p:nvSpPr>
        <p:spPr bwMode="auto">
          <a:xfrm>
            <a:off x="6896870" y="2320652"/>
            <a:ext cx="1686042" cy="35017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8" name="AutoShape 23"/>
          <p:cNvSpPr>
            <a:spLocks noChangeArrowheads="1"/>
          </p:cNvSpPr>
          <p:nvPr/>
        </p:nvSpPr>
        <p:spPr bwMode="auto">
          <a:xfrm>
            <a:off x="6914326" y="2835929"/>
            <a:ext cx="1686042" cy="35017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9" name="AutoShape 23"/>
          <p:cNvSpPr>
            <a:spLocks noChangeArrowheads="1"/>
          </p:cNvSpPr>
          <p:nvPr/>
        </p:nvSpPr>
        <p:spPr bwMode="auto">
          <a:xfrm>
            <a:off x="6914326" y="3284789"/>
            <a:ext cx="1686042" cy="35017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0" name="AutoShape 23"/>
          <p:cNvSpPr>
            <a:spLocks noChangeArrowheads="1"/>
          </p:cNvSpPr>
          <p:nvPr/>
        </p:nvSpPr>
        <p:spPr bwMode="auto">
          <a:xfrm>
            <a:off x="6932470" y="3720193"/>
            <a:ext cx="1686042" cy="35017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1" name="AutoShape 23"/>
          <p:cNvSpPr>
            <a:spLocks noChangeArrowheads="1"/>
          </p:cNvSpPr>
          <p:nvPr/>
        </p:nvSpPr>
        <p:spPr bwMode="auto">
          <a:xfrm>
            <a:off x="6937672" y="4134515"/>
            <a:ext cx="1686042" cy="35017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2" name="AutoShape 23"/>
          <p:cNvSpPr>
            <a:spLocks noChangeArrowheads="1"/>
          </p:cNvSpPr>
          <p:nvPr/>
        </p:nvSpPr>
        <p:spPr bwMode="auto">
          <a:xfrm>
            <a:off x="6944655" y="4570616"/>
            <a:ext cx="1686042" cy="35017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3" name="AutoShape 23"/>
          <p:cNvSpPr>
            <a:spLocks noChangeArrowheads="1"/>
          </p:cNvSpPr>
          <p:nvPr/>
        </p:nvSpPr>
        <p:spPr bwMode="auto">
          <a:xfrm>
            <a:off x="6942595" y="5018753"/>
            <a:ext cx="1686042" cy="35017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52" name="그룹 152"/>
          <p:cNvGrpSpPr>
            <a:grpSpLocks/>
          </p:cNvGrpSpPr>
          <p:nvPr/>
        </p:nvGrpSpPr>
        <p:grpSpPr bwMode="auto">
          <a:xfrm>
            <a:off x="4499992" y="4131343"/>
            <a:ext cx="4264427" cy="339725"/>
            <a:chOff x="586894" y="4444171"/>
            <a:chExt cx="3947942" cy="339816"/>
          </a:xfrm>
        </p:grpSpPr>
        <p:sp>
          <p:nvSpPr>
            <p:cNvPr id="53" name="모서리가 둥근 직사각형 52"/>
            <p:cNvSpPr/>
            <p:nvPr/>
          </p:nvSpPr>
          <p:spPr bwMode="auto">
            <a:xfrm>
              <a:off x="586894" y="4444171"/>
              <a:ext cx="1687664" cy="33981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lIns="72000" tIns="0" rIns="0" bIns="0" anchor="ctr">
              <a:scene3d>
                <a:camera prst="orthographicFront"/>
                <a:lightRig rig="threePt" dir="t"/>
              </a:scene3d>
              <a:sp3d contourW="25400">
                <a:bevelT w="1270"/>
                <a:contourClr>
                  <a:schemeClr val="bg1"/>
                </a:contourClr>
              </a:sp3d>
            </a:bodyPr>
            <a:lstStyle/>
            <a:p>
              <a:pPr marL="0" lvl="1" indent="-142875" defTabSz="1330325" fontAlgn="auto"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tabLst>
                  <a:tab pos="5648325" algn="l"/>
                </a:tabLst>
                <a:defRPr/>
              </a:pPr>
              <a:r>
                <a:rPr kumimoji="0" lang="en-US" altLang="ko-KR" sz="11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PSY </a:t>
              </a:r>
              <a:r>
                <a:rPr kumimoji="0" lang="en-US" altLang="ko-KR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increased by 1.5</a:t>
              </a:r>
              <a:endParaRPr kumimoji="0" lang="ko-KR" alt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215900" dist="38100" sx="102000" sy="102000" algn="ctr" rotWithShape="0">
                    <a:srgbClr val="FFFFFF"/>
                  </a:outerShdw>
                </a:effectLst>
                <a:latin typeface="+mn-ea"/>
              </a:endParaRPr>
            </a:p>
          </p:txBody>
        </p:sp>
        <p:sp>
          <p:nvSpPr>
            <p:cNvPr id="54" name="오른쪽 화살표 634"/>
            <p:cNvSpPr>
              <a:spLocks noChangeArrowheads="1"/>
            </p:cNvSpPr>
            <p:nvPr/>
          </p:nvSpPr>
          <p:spPr bwMode="auto">
            <a:xfrm>
              <a:off x="2279305" y="4450538"/>
              <a:ext cx="563121" cy="327082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14000">
                  <a:srgbClr val="000000">
                    <a:lumMod val="20000"/>
                    <a:lumOff val="80000"/>
                    <a:alpha val="0"/>
                  </a:srgbClr>
                </a:gs>
                <a:gs pos="65000">
                  <a:srgbClr val="BBE0E3">
                    <a:lumMod val="60000"/>
                    <a:lumOff val="40000"/>
                  </a:srgbClr>
                </a:gs>
              </a:gsLst>
              <a:lin ang="0" scaled="0"/>
            </a:gra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55" name="모서리가 둥근 직사각형 54"/>
            <p:cNvSpPr/>
            <p:nvPr/>
          </p:nvSpPr>
          <p:spPr bwMode="auto">
            <a:xfrm>
              <a:off x="2847172" y="4444171"/>
              <a:ext cx="1687664" cy="339816"/>
            </a:xfrm>
            <a:prstGeom prst="round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rgbClr val="101A38"/>
                </a:contourClr>
              </a:sp3d>
            </a:bodyPr>
            <a:lstStyle/>
            <a:p>
              <a:pPr marL="0" lvl="1" indent="-142875" defTabSz="133032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buSzPct val="140000"/>
                <a:tabLst>
                  <a:tab pos="5648325" algn="l"/>
                </a:tabLst>
                <a:defRPr/>
              </a:pPr>
              <a:r>
                <a:rPr lang="ko-KR" altLang="en-US" sz="1200" dirty="0" smtClean="0"/>
                <a:t>₩ </a:t>
              </a:r>
              <a:r>
                <a:rPr kumimoji="0" lang="en-US" altLang="ko-KR" sz="1200" kern="0" dirty="0" smtClean="0">
                  <a:latin typeface="+mn-ea"/>
                  <a:sym typeface="한컴바탕" pitchFamily="18" charset="2"/>
                </a:rPr>
                <a:t>61,260</a:t>
              </a:r>
              <a:r>
                <a:rPr lang="en-US" altLang="ko-KR" sz="1200" kern="0" dirty="0" smtClean="0">
                  <a:latin typeface="+mn-ea"/>
                  <a:sym typeface="한컴바탕" pitchFamily="18" charset="2"/>
                </a:rPr>
                <a:t>/sow/year</a:t>
              </a:r>
              <a:endParaRPr kumimoji="0" lang="en-US" altLang="ko-KR" sz="1200" kern="0" dirty="0">
                <a:latin typeface="+mn-ea"/>
                <a:sym typeface="한컴바탕" pitchFamily="18" charset="2"/>
              </a:endParaRPr>
            </a:p>
          </p:txBody>
        </p:sp>
      </p:grpSp>
      <p:grpSp>
        <p:nvGrpSpPr>
          <p:cNvPr id="56" name="그룹 153"/>
          <p:cNvGrpSpPr>
            <a:grpSpLocks/>
          </p:cNvGrpSpPr>
          <p:nvPr/>
        </p:nvGrpSpPr>
        <p:grpSpPr bwMode="auto">
          <a:xfrm>
            <a:off x="4499992" y="4575843"/>
            <a:ext cx="4264427" cy="339725"/>
            <a:chOff x="586894" y="4444171"/>
            <a:chExt cx="3947942" cy="339816"/>
          </a:xfrm>
        </p:grpSpPr>
        <p:sp>
          <p:nvSpPr>
            <p:cNvPr id="57" name="모서리가 둥근 직사각형 56"/>
            <p:cNvSpPr/>
            <p:nvPr/>
          </p:nvSpPr>
          <p:spPr bwMode="auto">
            <a:xfrm>
              <a:off x="586894" y="4444171"/>
              <a:ext cx="1687664" cy="33981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lIns="72000" tIns="0" rIns="0" bIns="0" anchor="ctr">
              <a:scene3d>
                <a:camera prst="orthographicFront"/>
                <a:lightRig rig="threePt" dir="t"/>
              </a:scene3d>
              <a:sp3d contourW="25400">
                <a:bevelT w="1270"/>
                <a:contourClr>
                  <a:schemeClr val="bg1"/>
                </a:contourClr>
              </a:sp3d>
            </a:bodyPr>
            <a:lstStyle/>
            <a:p>
              <a:pPr marL="0" lvl="1" indent="-142875" defTabSz="1330325" fontAlgn="auto"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tabLst>
                  <a:tab pos="5648325" algn="l"/>
                </a:tabLst>
                <a:defRPr/>
              </a:pPr>
              <a:r>
                <a:rPr kumimoji="0" lang="en-US" altLang="ko-KR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Sow longevity increased</a:t>
              </a:r>
              <a:endParaRPr kumimoji="0" lang="ko-KR" alt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215900" dist="38100" sx="102000" sy="102000" algn="ctr" rotWithShape="0">
                    <a:srgbClr val="FFFFFF"/>
                  </a:outerShdw>
                </a:effectLst>
                <a:latin typeface="+mn-ea"/>
              </a:endParaRPr>
            </a:p>
          </p:txBody>
        </p:sp>
        <p:sp>
          <p:nvSpPr>
            <p:cNvPr id="58" name="오른쪽 화살표 634"/>
            <p:cNvSpPr>
              <a:spLocks noChangeArrowheads="1"/>
            </p:cNvSpPr>
            <p:nvPr/>
          </p:nvSpPr>
          <p:spPr bwMode="auto">
            <a:xfrm>
              <a:off x="2279305" y="4450538"/>
              <a:ext cx="563121" cy="327082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14000">
                  <a:srgbClr val="000000">
                    <a:lumMod val="20000"/>
                    <a:lumOff val="80000"/>
                    <a:alpha val="0"/>
                  </a:srgbClr>
                </a:gs>
                <a:gs pos="65000">
                  <a:srgbClr val="BBE0E3">
                    <a:lumMod val="60000"/>
                    <a:lumOff val="40000"/>
                  </a:srgbClr>
                </a:gs>
              </a:gsLst>
              <a:lin ang="0" scaled="0"/>
            </a:gra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59" name="모서리가 둥근 직사각형 58"/>
            <p:cNvSpPr/>
            <p:nvPr/>
          </p:nvSpPr>
          <p:spPr bwMode="auto">
            <a:xfrm>
              <a:off x="2847172" y="4444171"/>
              <a:ext cx="1687664" cy="339816"/>
            </a:xfrm>
            <a:prstGeom prst="round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rgbClr val="101A38"/>
                </a:contourClr>
              </a:sp3d>
            </a:bodyPr>
            <a:lstStyle/>
            <a:p>
              <a:pPr marL="0" lvl="1" indent="-142875" defTabSz="133032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buSzPct val="140000"/>
                <a:tabLst>
                  <a:tab pos="5648325" algn="l"/>
                </a:tabLst>
                <a:defRPr/>
              </a:pPr>
              <a:r>
                <a:rPr lang="ko-KR" altLang="en-US" sz="1200" dirty="0" smtClean="0"/>
                <a:t>₩ </a:t>
              </a:r>
              <a:r>
                <a:rPr kumimoji="0" lang="en-US" altLang="ko-KR" sz="1200" kern="0" dirty="0" smtClean="0">
                  <a:latin typeface="+mn-ea"/>
                  <a:sym typeface="한컴바탕" pitchFamily="18" charset="2"/>
                </a:rPr>
                <a:t>30,630</a:t>
              </a:r>
              <a:r>
                <a:rPr lang="en-US" altLang="ko-KR" sz="1200" kern="0" dirty="0" smtClean="0">
                  <a:latin typeface="+mn-ea"/>
                  <a:sym typeface="한컴바탕" pitchFamily="18" charset="2"/>
                </a:rPr>
                <a:t>/sow/year</a:t>
              </a:r>
              <a:endParaRPr kumimoji="0" lang="en-US" altLang="ko-KR" sz="1200" kern="0" dirty="0">
                <a:latin typeface="+mn-ea"/>
                <a:sym typeface="한컴바탕" pitchFamily="18" charset="2"/>
              </a:endParaRPr>
            </a:p>
          </p:txBody>
        </p:sp>
      </p:grpSp>
      <p:grpSp>
        <p:nvGrpSpPr>
          <p:cNvPr id="60" name="그룹 158"/>
          <p:cNvGrpSpPr>
            <a:grpSpLocks/>
          </p:cNvGrpSpPr>
          <p:nvPr/>
        </p:nvGrpSpPr>
        <p:grpSpPr bwMode="auto">
          <a:xfrm>
            <a:off x="4499992" y="5020343"/>
            <a:ext cx="4264427" cy="339725"/>
            <a:chOff x="586894" y="4444171"/>
            <a:chExt cx="3947942" cy="339816"/>
          </a:xfrm>
        </p:grpSpPr>
        <p:sp>
          <p:nvSpPr>
            <p:cNvPr id="61" name="모서리가 둥근 직사각형 60"/>
            <p:cNvSpPr/>
            <p:nvPr/>
          </p:nvSpPr>
          <p:spPr bwMode="auto">
            <a:xfrm>
              <a:off x="586894" y="4444171"/>
              <a:ext cx="1687664" cy="33981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lIns="72000" tIns="0" rIns="0" bIns="0" anchor="ctr">
              <a:scene3d>
                <a:camera prst="orthographicFront"/>
                <a:lightRig rig="threePt" dir="t"/>
              </a:scene3d>
              <a:sp3d contourW="25400">
                <a:bevelT w="1270"/>
                <a:contourClr>
                  <a:schemeClr val="bg1"/>
                </a:contourClr>
              </a:sp3d>
            </a:bodyPr>
            <a:lstStyle/>
            <a:p>
              <a:pPr defTabSz="88582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tabLst>
                  <a:tab pos="5648325" algn="l"/>
                </a:tabLst>
                <a:defRPr/>
              </a:pPr>
              <a:r>
                <a:rPr kumimoji="0" lang="en-US" altLang="ko-KR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Reduced labor cost</a:t>
              </a:r>
              <a:endParaRPr kumimoji="0" lang="ko-KR" alt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215900" dist="38100" sx="102000" sy="102000" algn="ctr" rotWithShape="0">
                    <a:srgbClr val="FFFFFF"/>
                  </a:outerShdw>
                </a:effectLst>
                <a:latin typeface="+mn-ea"/>
              </a:endParaRPr>
            </a:p>
          </p:txBody>
        </p:sp>
        <p:sp>
          <p:nvSpPr>
            <p:cNvPr id="62" name="오른쪽 화살표 634"/>
            <p:cNvSpPr>
              <a:spLocks noChangeArrowheads="1"/>
            </p:cNvSpPr>
            <p:nvPr/>
          </p:nvSpPr>
          <p:spPr bwMode="auto">
            <a:xfrm>
              <a:off x="2279305" y="4450538"/>
              <a:ext cx="563121" cy="327082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14000">
                  <a:srgbClr val="000000">
                    <a:lumMod val="20000"/>
                    <a:lumOff val="80000"/>
                    <a:alpha val="0"/>
                  </a:srgbClr>
                </a:gs>
                <a:gs pos="65000">
                  <a:srgbClr val="BBE0E3">
                    <a:lumMod val="60000"/>
                    <a:lumOff val="40000"/>
                  </a:srgbClr>
                </a:gs>
              </a:gsLst>
              <a:lin ang="0" scaled="0"/>
            </a:gra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63" name="모서리가 둥근 직사각형 62"/>
            <p:cNvSpPr/>
            <p:nvPr/>
          </p:nvSpPr>
          <p:spPr bwMode="auto">
            <a:xfrm>
              <a:off x="2847172" y="4444171"/>
              <a:ext cx="1687664" cy="339816"/>
            </a:xfrm>
            <a:prstGeom prst="round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rgbClr val="101A38"/>
                </a:contourClr>
              </a:sp3d>
            </a:bodyPr>
            <a:lstStyle/>
            <a:p>
              <a:pPr marL="0" lvl="1" indent="-142875" defTabSz="133032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buSzPct val="140000"/>
                <a:tabLst>
                  <a:tab pos="5648325" algn="l"/>
                </a:tabLst>
                <a:defRPr/>
              </a:pPr>
              <a:r>
                <a:rPr lang="ko-KR" altLang="en-US" sz="1200" dirty="0" smtClean="0"/>
                <a:t>₩ </a:t>
              </a:r>
              <a:r>
                <a:rPr kumimoji="0" lang="en-US" altLang="ko-KR" sz="1200" kern="0" dirty="0" smtClean="0">
                  <a:latin typeface="+mn-ea"/>
                  <a:sym typeface="한컴바탕" pitchFamily="18" charset="2"/>
                </a:rPr>
                <a:t>18,378</a:t>
              </a:r>
              <a:r>
                <a:rPr lang="en-US" altLang="ko-KR" sz="1200" kern="0" dirty="0" smtClean="0">
                  <a:latin typeface="+mn-ea"/>
                  <a:sym typeface="한컴바탕" pitchFamily="18" charset="2"/>
                </a:rPr>
                <a:t>/sow/year</a:t>
              </a:r>
              <a:endParaRPr kumimoji="0" lang="en-US" altLang="ko-KR" sz="1200" kern="0" dirty="0">
                <a:latin typeface="+mn-ea"/>
                <a:sym typeface="한컴바탕" pitchFamily="18" charset="2"/>
              </a:endParaRPr>
            </a:p>
          </p:txBody>
        </p:sp>
      </p:grpSp>
      <p:grpSp>
        <p:nvGrpSpPr>
          <p:cNvPr id="64" name="그룹 152"/>
          <p:cNvGrpSpPr>
            <a:grpSpLocks/>
          </p:cNvGrpSpPr>
          <p:nvPr/>
        </p:nvGrpSpPr>
        <p:grpSpPr bwMode="auto">
          <a:xfrm>
            <a:off x="4508784" y="2824831"/>
            <a:ext cx="4264427" cy="339725"/>
            <a:chOff x="586894" y="4444171"/>
            <a:chExt cx="3947942" cy="339816"/>
          </a:xfrm>
        </p:grpSpPr>
        <p:sp>
          <p:nvSpPr>
            <p:cNvPr id="65" name="모서리가 둥근 직사각형 64"/>
            <p:cNvSpPr/>
            <p:nvPr/>
          </p:nvSpPr>
          <p:spPr bwMode="auto">
            <a:xfrm>
              <a:off x="586894" y="4444171"/>
              <a:ext cx="1687664" cy="33981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lIns="72000" tIns="0" rIns="0" bIns="0" anchor="ctr">
              <a:scene3d>
                <a:camera prst="orthographicFront"/>
                <a:lightRig rig="threePt" dir="t"/>
              </a:scene3d>
              <a:sp3d contourW="25400">
                <a:bevelT w="1270"/>
                <a:contourClr>
                  <a:schemeClr val="bg1"/>
                </a:contourClr>
              </a:sp3d>
            </a:bodyPr>
            <a:lstStyle/>
            <a:p>
              <a:pPr marL="0" lvl="1" indent="-142875" defTabSz="1330325" fontAlgn="auto"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tabLst>
                  <a:tab pos="5648325" algn="l"/>
                </a:tabLst>
                <a:defRPr/>
              </a:pPr>
              <a:r>
                <a:rPr kumimoji="0" lang="en-US" altLang="ko-KR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Weaning-Mating Interval reduced by 1.8 days</a:t>
              </a:r>
              <a:endParaRPr kumimoji="0" lang="ko-KR" alt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215900" dist="38100" sx="102000" sy="102000" algn="ctr" rotWithShape="0">
                    <a:srgbClr val="FFFFFF"/>
                  </a:outerShdw>
                </a:effectLst>
                <a:latin typeface="+mn-ea"/>
              </a:endParaRPr>
            </a:p>
          </p:txBody>
        </p:sp>
        <p:sp>
          <p:nvSpPr>
            <p:cNvPr id="66" name="오른쪽 화살표 634"/>
            <p:cNvSpPr>
              <a:spLocks noChangeArrowheads="1"/>
            </p:cNvSpPr>
            <p:nvPr/>
          </p:nvSpPr>
          <p:spPr bwMode="auto">
            <a:xfrm>
              <a:off x="2279305" y="4450538"/>
              <a:ext cx="563121" cy="327082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14000">
                  <a:srgbClr val="000000">
                    <a:lumMod val="20000"/>
                    <a:lumOff val="80000"/>
                    <a:alpha val="0"/>
                  </a:srgbClr>
                </a:gs>
                <a:gs pos="65000">
                  <a:srgbClr val="BBE0E3">
                    <a:lumMod val="60000"/>
                    <a:lumOff val="40000"/>
                  </a:srgbClr>
                </a:gs>
              </a:gsLst>
              <a:lin ang="0" scaled="0"/>
            </a:gra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67" name="모서리가 둥근 직사각형 66"/>
            <p:cNvSpPr/>
            <p:nvPr/>
          </p:nvSpPr>
          <p:spPr bwMode="auto">
            <a:xfrm>
              <a:off x="2847172" y="4444171"/>
              <a:ext cx="1687664" cy="339816"/>
            </a:xfrm>
            <a:prstGeom prst="round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rgbClr val="101A38"/>
                </a:contourClr>
              </a:sp3d>
            </a:bodyPr>
            <a:lstStyle/>
            <a:p>
              <a:pPr marL="0" lvl="1" indent="-142875" defTabSz="133032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buSzPct val="140000"/>
                <a:tabLst>
                  <a:tab pos="5648325" algn="l"/>
                </a:tabLst>
                <a:defRPr/>
              </a:pPr>
              <a:r>
                <a:rPr lang="ko-KR" altLang="en-US" sz="1200" dirty="0" smtClean="0"/>
                <a:t>₩ </a:t>
              </a:r>
              <a:r>
                <a:rPr kumimoji="0" lang="en-US" altLang="ko-KR" sz="1200" kern="0" dirty="0" smtClean="0">
                  <a:latin typeface="+mn-ea"/>
                  <a:sym typeface="한컴바탕" pitchFamily="18" charset="2"/>
                </a:rPr>
                <a:t>8678</a:t>
              </a:r>
              <a:r>
                <a:rPr lang="en-US" altLang="ko-KR" sz="1200" kern="0" dirty="0" smtClean="0">
                  <a:latin typeface="+mn-ea"/>
                  <a:sym typeface="한컴바탕" pitchFamily="18" charset="2"/>
                </a:rPr>
                <a:t>/sow/year</a:t>
              </a:r>
              <a:endParaRPr kumimoji="0" lang="en-US" altLang="ko-KR" sz="1200" kern="0" dirty="0">
                <a:latin typeface="+mn-ea"/>
                <a:sym typeface="한컴바탕" pitchFamily="18" charset="2"/>
              </a:endParaRPr>
            </a:p>
          </p:txBody>
        </p:sp>
      </p:grpSp>
      <p:grpSp>
        <p:nvGrpSpPr>
          <p:cNvPr id="68" name="그룹 153"/>
          <p:cNvGrpSpPr>
            <a:grpSpLocks/>
          </p:cNvGrpSpPr>
          <p:nvPr/>
        </p:nvGrpSpPr>
        <p:grpSpPr bwMode="auto">
          <a:xfrm>
            <a:off x="4508783" y="3269331"/>
            <a:ext cx="4264426" cy="339725"/>
            <a:chOff x="586895" y="4444171"/>
            <a:chExt cx="3947941" cy="339816"/>
          </a:xfrm>
        </p:grpSpPr>
        <p:sp>
          <p:nvSpPr>
            <p:cNvPr id="69" name="모서리가 둥근 직사각형 68"/>
            <p:cNvSpPr/>
            <p:nvPr/>
          </p:nvSpPr>
          <p:spPr bwMode="auto">
            <a:xfrm>
              <a:off x="586895" y="4444171"/>
              <a:ext cx="1692411" cy="33981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lIns="72000" tIns="0" rIns="0" bIns="0" anchor="ctr">
              <a:scene3d>
                <a:camera prst="orthographicFront"/>
                <a:lightRig rig="threePt" dir="t"/>
              </a:scene3d>
              <a:sp3d contourW="25400">
                <a:bevelT w="1270"/>
                <a:contourClr>
                  <a:schemeClr val="bg1"/>
                </a:contourClr>
              </a:sp3d>
            </a:bodyPr>
            <a:lstStyle/>
            <a:p>
              <a:pPr marL="0" lvl="1" indent="-142875" defTabSz="1330325" fontAlgn="auto"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tabLst>
                  <a:tab pos="5648325" algn="l"/>
                </a:tabLst>
                <a:defRPr/>
              </a:pPr>
              <a:r>
                <a:rPr kumimoji="0" lang="en-US" altLang="ko-KR" sz="105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Feed intake durin</a:t>
              </a:r>
              <a:r>
                <a:rPr lang="en-US" altLang="ko-KR" sz="105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g pregnancy reduced by 0.25g</a:t>
              </a:r>
              <a:endParaRPr kumimoji="0" lang="ko-KR" altLang="en-US" sz="1050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215900" dist="38100" sx="102000" sy="102000" algn="ctr" rotWithShape="0">
                    <a:srgbClr val="FFFFFF"/>
                  </a:outerShdw>
                </a:effectLst>
                <a:latin typeface="+mn-ea"/>
              </a:endParaRPr>
            </a:p>
          </p:txBody>
        </p:sp>
        <p:sp>
          <p:nvSpPr>
            <p:cNvPr id="70" name="오른쪽 화살표 634"/>
            <p:cNvSpPr>
              <a:spLocks noChangeArrowheads="1"/>
            </p:cNvSpPr>
            <p:nvPr/>
          </p:nvSpPr>
          <p:spPr bwMode="auto">
            <a:xfrm>
              <a:off x="2279305" y="4450538"/>
              <a:ext cx="563121" cy="327082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14000">
                  <a:srgbClr val="000000">
                    <a:lumMod val="20000"/>
                    <a:lumOff val="80000"/>
                    <a:alpha val="0"/>
                  </a:srgbClr>
                </a:gs>
                <a:gs pos="65000">
                  <a:srgbClr val="BBE0E3">
                    <a:lumMod val="60000"/>
                    <a:lumOff val="40000"/>
                  </a:srgbClr>
                </a:gs>
              </a:gsLst>
              <a:lin ang="0" scaled="0"/>
            </a:gra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71" name="모서리가 둥근 직사각형 70"/>
            <p:cNvSpPr/>
            <p:nvPr/>
          </p:nvSpPr>
          <p:spPr bwMode="auto">
            <a:xfrm>
              <a:off x="2847172" y="4444171"/>
              <a:ext cx="1687664" cy="339816"/>
            </a:xfrm>
            <a:prstGeom prst="round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rgbClr val="101A38"/>
                </a:contourClr>
              </a:sp3d>
            </a:bodyPr>
            <a:lstStyle/>
            <a:p>
              <a:pPr marL="0" lvl="1" indent="-142875" defTabSz="133032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buSzPct val="140000"/>
                <a:tabLst>
                  <a:tab pos="5648325" algn="l"/>
                </a:tabLst>
                <a:defRPr/>
              </a:pPr>
              <a:r>
                <a:rPr lang="ko-KR" altLang="en-US" sz="1200" dirty="0" smtClean="0"/>
                <a:t>₩ </a:t>
              </a:r>
              <a:r>
                <a:rPr kumimoji="0" lang="en-US" altLang="ko-KR" sz="1200" kern="0" dirty="0" smtClean="0">
                  <a:latin typeface="+mn-ea"/>
                  <a:sym typeface="한컴바탕" pitchFamily="18" charset="2"/>
                </a:rPr>
                <a:t>24,504</a:t>
              </a:r>
              <a:r>
                <a:rPr lang="en-US" altLang="ko-KR" sz="1200" kern="0" dirty="0" smtClean="0">
                  <a:latin typeface="+mn-ea"/>
                  <a:sym typeface="한컴바탕" pitchFamily="18" charset="2"/>
                </a:rPr>
                <a:t>/sow/year</a:t>
              </a:r>
              <a:endParaRPr kumimoji="0" lang="en-US" altLang="ko-KR" sz="1200" kern="0" dirty="0">
                <a:latin typeface="+mn-ea"/>
                <a:sym typeface="한컴바탕" pitchFamily="18" charset="2"/>
              </a:endParaRPr>
            </a:p>
          </p:txBody>
        </p:sp>
      </p:grpSp>
      <p:grpSp>
        <p:nvGrpSpPr>
          <p:cNvPr id="72" name="그룹 158"/>
          <p:cNvGrpSpPr>
            <a:grpSpLocks/>
          </p:cNvGrpSpPr>
          <p:nvPr/>
        </p:nvGrpSpPr>
        <p:grpSpPr bwMode="auto">
          <a:xfrm>
            <a:off x="4508784" y="3713830"/>
            <a:ext cx="4264427" cy="339725"/>
            <a:chOff x="586894" y="4444171"/>
            <a:chExt cx="3947942" cy="339816"/>
          </a:xfrm>
        </p:grpSpPr>
        <p:sp>
          <p:nvSpPr>
            <p:cNvPr id="73" name="모서리가 둥근 직사각형 72"/>
            <p:cNvSpPr/>
            <p:nvPr/>
          </p:nvSpPr>
          <p:spPr bwMode="auto">
            <a:xfrm>
              <a:off x="586894" y="4444171"/>
              <a:ext cx="1687664" cy="33981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lIns="72000" tIns="0" rIns="0" bIns="0" anchor="ctr">
              <a:scene3d>
                <a:camera prst="orthographicFront"/>
                <a:lightRig rig="threePt" dir="t"/>
              </a:scene3d>
              <a:sp3d contourW="25400">
                <a:bevelT w="1270"/>
                <a:contourClr>
                  <a:schemeClr val="bg1"/>
                </a:contourClr>
              </a:sp3d>
            </a:bodyPr>
            <a:lstStyle/>
            <a:p>
              <a:pPr marL="0" lvl="1" indent="-142875" defTabSz="1330325" fontAlgn="auto"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tabLst>
                  <a:tab pos="5648325" algn="l"/>
                </a:tabLst>
                <a:defRPr/>
              </a:pPr>
              <a:r>
                <a:rPr kumimoji="0" lang="en-US" altLang="ko-KR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Delivery rate increased by 8%</a:t>
              </a:r>
              <a:endParaRPr kumimoji="0" lang="ko-KR" alt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215900" dist="38100" sx="102000" sy="102000" algn="ctr" rotWithShape="0">
                    <a:srgbClr val="FFFFFF"/>
                  </a:outerShdw>
                </a:effectLst>
                <a:latin typeface="+mn-ea"/>
              </a:endParaRPr>
            </a:p>
          </p:txBody>
        </p:sp>
        <p:sp>
          <p:nvSpPr>
            <p:cNvPr id="74" name="오른쪽 화살표 634"/>
            <p:cNvSpPr>
              <a:spLocks noChangeArrowheads="1"/>
            </p:cNvSpPr>
            <p:nvPr/>
          </p:nvSpPr>
          <p:spPr bwMode="auto">
            <a:xfrm>
              <a:off x="2279305" y="4450538"/>
              <a:ext cx="563121" cy="327082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14000">
                  <a:srgbClr val="000000">
                    <a:lumMod val="20000"/>
                    <a:lumOff val="80000"/>
                    <a:alpha val="0"/>
                  </a:srgbClr>
                </a:gs>
                <a:gs pos="65000">
                  <a:srgbClr val="BBE0E3">
                    <a:lumMod val="60000"/>
                    <a:lumOff val="40000"/>
                  </a:srgbClr>
                </a:gs>
              </a:gsLst>
              <a:lin ang="0" scaled="0"/>
            </a:gra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75" name="모서리가 둥근 직사각형 74"/>
            <p:cNvSpPr/>
            <p:nvPr/>
          </p:nvSpPr>
          <p:spPr bwMode="auto">
            <a:xfrm>
              <a:off x="2847172" y="4444171"/>
              <a:ext cx="1687664" cy="339816"/>
            </a:xfrm>
            <a:prstGeom prst="round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rgbClr val="101A38"/>
                </a:contourClr>
              </a:sp3d>
            </a:bodyPr>
            <a:lstStyle/>
            <a:p>
              <a:pPr marL="0" lvl="1" indent="-142875" defTabSz="133032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buSzPct val="140000"/>
                <a:tabLst>
                  <a:tab pos="5648325" algn="l"/>
                </a:tabLst>
                <a:defRPr/>
              </a:pPr>
              <a:r>
                <a:rPr kumimoji="0" lang="en-US" altLang="ko-KR" sz="1200" kern="0" dirty="0">
                  <a:latin typeface="+mn-ea"/>
                  <a:sym typeface="한컴바탕" pitchFamily="18" charset="2"/>
                </a:rPr>
                <a:t> </a:t>
              </a:r>
              <a:r>
                <a:rPr lang="ko-KR" altLang="en-US" sz="1200" dirty="0" smtClean="0"/>
                <a:t>₩ </a:t>
              </a:r>
              <a:r>
                <a:rPr kumimoji="0" lang="en-US" altLang="ko-KR" sz="1200" kern="0" dirty="0" smtClean="0">
                  <a:latin typeface="+mn-ea"/>
                  <a:sym typeface="한컴바탕" pitchFamily="18" charset="2"/>
                </a:rPr>
                <a:t>16,336</a:t>
              </a:r>
              <a:r>
                <a:rPr lang="en-US" altLang="ko-KR" sz="1200" kern="0" dirty="0" smtClean="0">
                  <a:latin typeface="+mn-ea"/>
                  <a:sym typeface="한컴바탕" pitchFamily="18" charset="2"/>
                </a:rPr>
                <a:t>/sow/year</a:t>
              </a:r>
              <a:endParaRPr kumimoji="0" lang="en-US" altLang="ko-KR" sz="1200" kern="0" dirty="0">
                <a:latin typeface="+mn-ea"/>
                <a:sym typeface="한컴바탕" pitchFamily="18" charset="2"/>
              </a:endParaRPr>
            </a:p>
          </p:txBody>
        </p:sp>
      </p:grpSp>
      <p:grpSp>
        <p:nvGrpSpPr>
          <p:cNvPr id="76" name="그룹 152"/>
          <p:cNvGrpSpPr>
            <a:grpSpLocks/>
          </p:cNvGrpSpPr>
          <p:nvPr/>
        </p:nvGrpSpPr>
        <p:grpSpPr bwMode="auto">
          <a:xfrm>
            <a:off x="4508784" y="2337468"/>
            <a:ext cx="4264427" cy="339725"/>
            <a:chOff x="586894" y="4444171"/>
            <a:chExt cx="3947942" cy="339816"/>
          </a:xfrm>
        </p:grpSpPr>
        <p:sp>
          <p:nvSpPr>
            <p:cNvPr id="77" name="모서리가 둥근 직사각형 76"/>
            <p:cNvSpPr/>
            <p:nvPr/>
          </p:nvSpPr>
          <p:spPr bwMode="auto">
            <a:xfrm>
              <a:off x="586894" y="4444171"/>
              <a:ext cx="1687664" cy="33981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lIns="72000" tIns="0" rIns="0" bIns="0" anchor="ctr">
              <a:scene3d>
                <a:camera prst="orthographicFront"/>
                <a:lightRig rig="threePt" dir="t"/>
              </a:scene3d>
              <a:sp3d contourW="25400">
                <a:bevelT w="1270"/>
                <a:contourClr>
                  <a:schemeClr val="bg1"/>
                </a:contourClr>
              </a:sp3d>
            </a:bodyPr>
            <a:lstStyle/>
            <a:p>
              <a:pPr marL="0" lvl="1" indent="-142875" defTabSz="1330325" fontAlgn="auto"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tabLst>
                  <a:tab pos="5648325" algn="l"/>
                </a:tabLst>
                <a:defRPr/>
              </a:pPr>
              <a:r>
                <a:rPr lang="en-US" altLang="ko-KR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Weaning Weight for Sow -</a:t>
              </a:r>
              <a:r>
                <a:rPr kumimoji="0" lang="ko-KR" altLang="en-US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 </a:t>
              </a:r>
              <a:r>
                <a:rPr kumimoji="0" lang="en-US" altLang="ko-KR" sz="11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0.3kg </a:t>
              </a:r>
              <a:r>
                <a:rPr kumimoji="0" lang="en-US" altLang="ko-KR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i</a:t>
              </a:r>
              <a:r>
                <a:rPr lang="en-US" altLang="ko-KR" sz="1100" kern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215900" dist="38100" sx="102000" sy="102000" algn="ctr" rotWithShape="0">
                      <a:srgbClr val="FFFFFF"/>
                    </a:outerShdw>
                  </a:effectLst>
                  <a:latin typeface="+mn-ea"/>
                </a:rPr>
                <a:t>ncreased</a:t>
              </a:r>
              <a:endParaRPr kumimoji="0" lang="ko-KR" alt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215900" dist="38100" sx="102000" sy="102000" algn="ctr" rotWithShape="0">
                    <a:srgbClr val="FFFFFF"/>
                  </a:outerShdw>
                </a:effectLst>
                <a:latin typeface="+mn-ea"/>
              </a:endParaRPr>
            </a:p>
          </p:txBody>
        </p:sp>
        <p:sp>
          <p:nvSpPr>
            <p:cNvPr id="78" name="오른쪽 화살표 634"/>
            <p:cNvSpPr>
              <a:spLocks noChangeArrowheads="1"/>
            </p:cNvSpPr>
            <p:nvPr/>
          </p:nvSpPr>
          <p:spPr bwMode="auto">
            <a:xfrm>
              <a:off x="2279305" y="4450538"/>
              <a:ext cx="563121" cy="327082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14000">
                  <a:srgbClr val="000000">
                    <a:lumMod val="20000"/>
                    <a:lumOff val="80000"/>
                    <a:alpha val="0"/>
                  </a:srgbClr>
                </a:gs>
                <a:gs pos="65000">
                  <a:srgbClr val="BBE0E3">
                    <a:lumMod val="60000"/>
                    <a:lumOff val="40000"/>
                  </a:srgbClr>
                </a:gs>
              </a:gsLst>
              <a:lin ang="0" scaled="0"/>
            </a:gradFill>
            <a:ln w="9525" algn="ctr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79" name="모서리가 둥근 직사각형 78"/>
            <p:cNvSpPr/>
            <p:nvPr/>
          </p:nvSpPr>
          <p:spPr bwMode="auto">
            <a:xfrm>
              <a:off x="2847172" y="4444171"/>
              <a:ext cx="1687664" cy="339816"/>
            </a:xfrm>
            <a:prstGeom prst="roundRect">
              <a:avLst/>
            </a:prstGeom>
            <a:noFill/>
            <a:ln w="9525" cmpd="sng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rgbClr val="101A38"/>
                </a:contourClr>
              </a:sp3d>
            </a:bodyPr>
            <a:lstStyle/>
            <a:p>
              <a:pPr marL="0" lvl="1" indent="-142875" defTabSz="133032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buSzPct val="140000"/>
                <a:tabLst>
                  <a:tab pos="5648325" algn="l"/>
                </a:tabLst>
                <a:defRPr/>
              </a:pPr>
              <a:r>
                <a:rPr lang="ko-KR" altLang="en-US" sz="1200" dirty="0" smtClean="0"/>
                <a:t>₩ </a:t>
              </a:r>
              <a:r>
                <a:rPr kumimoji="0" lang="en-US" altLang="ko-KR" sz="1200" kern="0" dirty="0" smtClean="0">
                  <a:latin typeface="+mn-ea"/>
                  <a:sym typeface="한컴바탕" pitchFamily="18" charset="2"/>
                </a:rPr>
                <a:t>25,525/sow/year</a:t>
              </a:r>
              <a:r>
                <a:rPr lang="ko-KR" altLang="en-US" sz="1200" kern="0" dirty="0" smtClean="0">
                  <a:latin typeface="+mn-ea"/>
                  <a:sym typeface="한컴바탕" pitchFamily="18" charset="2"/>
                </a:rPr>
                <a:t> </a:t>
              </a:r>
              <a:endParaRPr kumimoji="0" lang="en-US" altLang="ko-KR" sz="1200" kern="0" dirty="0">
                <a:latin typeface="+mn-ea"/>
                <a:sym typeface="한컴바탕" pitchFamily="18" charset="2"/>
              </a:endParaRPr>
            </a:p>
          </p:txBody>
        </p:sp>
      </p:grpSp>
      <p:sp>
        <p:nvSpPr>
          <p:cNvPr id="80" name="AutoShape 161"/>
          <p:cNvSpPr>
            <a:spLocks noChangeArrowheads="1"/>
          </p:cNvSpPr>
          <p:nvPr/>
        </p:nvSpPr>
        <p:spPr bwMode="auto">
          <a:xfrm>
            <a:off x="4918011" y="5530533"/>
            <a:ext cx="3855198" cy="262890"/>
          </a:xfrm>
          <a:prstGeom prst="roundRect">
            <a:avLst>
              <a:gd name="adj" fmla="val 1181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  <a:scene3d>
              <a:camera prst="orthographicFront"/>
              <a:lightRig rig="harsh" dir="tl"/>
            </a:scene3d>
            <a:sp3d contourW="31750" prstMaterial="flat">
              <a:bevelT w="127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tabLst>
                <a:tab pos="5648325" algn="l"/>
              </a:tabLst>
              <a:defRPr/>
            </a:pPr>
            <a:r>
              <a:rPr lang="en-US" altLang="ko-KR" sz="1600" b="1" spc="-80" dirty="0" smtClean="0">
                <a:ln w="11430">
                  <a:noFill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+mn-ea"/>
                <a:cs typeface="Arial" pitchFamily="34" charset="0"/>
              </a:rPr>
              <a:t>Potential effect: </a:t>
            </a:r>
            <a:r>
              <a:rPr lang="en-US" altLang="ko-KR" sz="1600" b="1" spc="-80" dirty="0" smtClean="0">
                <a:ln w="11430">
                  <a:noFill/>
                </a:ln>
                <a:solidFill>
                  <a:srgbClr val="C00000"/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600" dirty="0" smtClean="0">
                <a:solidFill>
                  <a:srgbClr val="C00000"/>
                </a:solidFill>
              </a:rPr>
              <a:t>₩ </a:t>
            </a:r>
            <a:r>
              <a:rPr lang="en-US" altLang="ko-KR" sz="1600" b="1" spc="-80" dirty="0" smtClean="0">
                <a:ln w="11430">
                  <a:noFill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+mn-ea"/>
                <a:cs typeface="Arial" pitchFamily="34" charset="0"/>
              </a:rPr>
              <a:t>185.311</a:t>
            </a:r>
            <a:r>
              <a:rPr lang="en-US" altLang="ko-KR" sz="1600" b="1" spc="-80" dirty="0" smtClean="0">
                <a:ln w="11430">
                  <a:noFill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+mn-ea"/>
                <a:cs typeface="Arial" pitchFamily="34" charset="0"/>
              </a:rPr>
              <a:t>/sow/year</a:t>
            </a:r>
            <a:endParaRPr lang="ko-KR" altLang="en-US" sz="1600" b="1" spc="-80" dirty="0">
              <a:ln w="11430">
                <a:noFill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+mn-ea"/>
              <a:cs typeface="Arial" pitchFamily="34" charset="0"/>
            </a:endParaRPr>
          </a:p>
        </p:txBody>
      </p:sp>
      <p:pic>
        <p:nvPicPr>
          <p:cNvPr id="81" name="Picture 3" descr="C:\Users\bobobo\Desktop\g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282" y="2017078"/>
            <a:ext cx="406790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5" descr="C:\Documents and Settings\Administrator\바탕 화면\그림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9780" y="2255956"/>
            <a:ext cx="487974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AutoShape 40"/>
          <p:cNvSpPr>
            <a:spLocks noChangeArrowheads="1"/>
          </p:cNvSpPr>
          <p:nvPr/>
        </p:nvSpPr>
        <p:spPr bwMode="auto">
          <a:xfrm>
            <a:off x="1776351" y="2432168"/>
            <a:ext cx="1175069" cy="176210"/>
          </a:xfrm>
          <a:prstGeom prst="flowChartAlternateProcess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">
                <a:sysClr val="window" lastClr="FFFFFF">
                  <a:lumMod val="50000"/>
                </a:sysClr>
              </a:gs>
              <a:gs pos="80000">
                <a:sysClr val="windowText" lastClr="000000">
                  <a:lumMod val="65000"/>
                  <a:lumOff val="3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5400000" scaled="0"/>
          </a:gradFill>
          <a:ln w="6350" cap="flat" cmpd="sng" algn="ctr">
            <a:gradFill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5400000" scaled="0"/>
            </a:gra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lIns="36000" tIns="36000" rIns="36000" bIns="36000" anchor="ctr">
            <a:sp3d extrusionH="25400" contourW="25400">
              <a:bevelT w="1270" h="63500"/>
              <a:contourClr>
                <a:schemeClr val="tx1">
                  <a:lumMod val="75000"/>
                  <a:lumOff val="25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1000" kern="0" spc="-150" dirty="0" err="1">
                <a:solidFill>
                  <a:prstClr val="white"/>
                </a:solidFill>
                <a:latin typeface="+mn-ea"/>
              </a:rPr>
              <a:t>모돈의</a:t>
            </a:r>
            <a:r>
              <a:rPr lang="ko-KR" altLang="en-US" sz="1000" kern="0" spc="-150" dirty="0">
                <a:solidFill>
                  <a:prstClr val="white"/>
                </a:solidFill>
                <a:latin typeface="+mn-ea"/>
              </a:rPr>
              <a:t> 젖 생산량 증가</a:t>
            </a:r>
          </a:p>
        </p:txBody>
      </p:sp>
      <p:sp>
        <p:nvSpPr>
          <p:cNvPr id="84" name="AutoShape 40"/>
          <p:cNvSpPr>
            <a:spLocks noChangeArrowheads="1"/>
          </p:cNvSpPr>
          <p:nvPr/>
        </p:nvSpPr>
        <p:spPr bwMode="auto">
          <a:xfrm>
            <a:off x="3236332" y="3368270"/>
            <a:ext cx="1047636" cy="205598"/>
          </a:xfrm>
          <a:prstGeom prst="flowChartAlternateProcess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">
                <a:sysClr val="window" lastClr="FFFFFF">
                  <a:lumMod val="50000"/>
                </a:sysClr>
              </a:gs>
              <a:gs pos="80000">
                <a:sysClr val="windowText" lastClr="000000">
                  <a:lumMod val="65000"/>
                  <a:lumOff val="3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5400000" scaled="0"/>
          </a:gradFill>
          <a:ln w="6350" cap="flat" cmpd="sng" algn="ctr">
            <a:gradFill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5400000" scaled="0"/>
            </a:gra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lIns="36000" tIns="36000" rIns="36000" bIns="36000" anchor="ctr">
            <a:sp3d extrusionH="25400" contourW="25400">
              <a:bevelT w="1270" h="63500"/>
              <a:contourClr>
                <a:schemeClr val="tx1">
                  <a:lumMod val="75000"/>
                  <a:lumOff val="25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Weaning Piglet Weight Gain</a:t>
            </a:r>
            <a:endParaRPr lang="ko-KR" altLang="en-US" sz="1000" kern="0" spc="-15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5" name="AutoShape 40"/>
          <p:cNvSpPr>
            <a:spLocks noChangeArrowheads="1"/>
          </p:cNvSpPr>
          <p:nvPr/>
        </p:nvSpPr>
        <p:spPr bwMode="auto">
          <a:xfrm>
            <a:off x="3236332" y="4077924"/>
            <a:ext cx="994697" cy="360000"/>
          </a:xfrm>
          <a:prstGeom prst="flowChartAlternateProcess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">
                <a:sysClr val="window" lastClr="FFFFFF">
                  <a:lumMod val="50000"/>
                </a:sysClr>
              </a:gs>
              <a:gs pos="80000">
                <a:sysClr val="windowText" lastClr="000000">
                  <a:lumMod val="65000"/>
                  <a:lumOff val="3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5400000" scaled="0"/>
          </a:gradFill>
          <a:ln w="6350" cap="flat" cmpd="sng" algn="ctr">
            <a:gradFill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5400000" scaled="0"/>
            </a:gra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lIns="36000" tIns="36000" rIns="36000" bIns="36000" anchor="ctr">
            <a:sp3d extrusionH="25400" contourW="25400">
              <a:bevelT w="1270" h="63500"/>
              <a:contourClr>
                <a:schemeClr val="tx1">
                  <a:lumMod val="75000"/>
                  <a:lumOff val="25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Healthy </a:t>
            </a: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BCS for Sows</a:t>
            </a:r>
            <a:endParaRPr lang="ko-KR" altLang="en-US" sz="1000" kern="0" spc="-15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6" name="AutoShape 40"/>
          <p:cNvSpPr>
            <a:spLocks noChangeArrowheads="1"/>
          </p:cNvSpPr>
          <p:nvPr/>
        </p:nvSpPr>
        <p:spPr bwMode="auto">
          <a:xfrm>
            <a:off x="1860135" y="5035565"/>
            <a:ext cx="1091285" cy="360000"/>
          </a:xfrm>
          <a:prstGeom prst="flowChartAlternateProcess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">
                <a:sysClr val="window" lastClr="FFFFFF">
                  <a:lumMod val="50000"/>
                </a:sysClr>
              </a:gs>
              <a:gs pos="80000">
                <a:sysClr val="windowText" lastClr="000000">
                  <a:lumMod val="65000"/>
                  <a:lumOff val="3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5400000" scaled="0"/>
          </a:gradFill>
          <a:ln w="6350" cap="flat" cmpd="sng" algn="ctr">
            <a:gradFill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5400000" scaled="0"/>
            </a:gra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lIns="36000" tIns="36000" rIns="36000" bIns="36000" anchor="ctr">
            <a:sp3d extrusionH="25400" contourW="25400">
              <a:bevelT w="1270" h="63500"/>
              <a:contourClr>
                <a:schemeClr val="tx1">
                  <a:lumMod val="75000"/>
                  <a:lumOff val="25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Reducing Weaning-Mating Interval and Increasing Fertility Rate</a:t>
            </a:r>
            <a:endParaRPr lang="ko-KR" altLang="en-US" sz="1000" kern="0" spc="-15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7" name="AutoShape 40"/>
          <p:cNvSpPr>
            <a:spLocks noChangeArrowheads="1"/>
          </p:cNvSpPr>
          <p:nvPr/>
        </p:nvSpPr>
        <p:spPr bwMode="auto">
          <a:xfrm>
            <a:off x="662860" y="3368270"/>
            <a:ext cx="529414" cy="205598"/>
          </a:xfrm>
          <a:prstGeom prst="flowChartAlternateProcess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">
                <a:sysClr val="window" lastClr="FFFFFF">
                  <a:lumMod val="50000"/>
                </a:sysClr>
              </a:gs>
              <a:gs pos="80000">
                <a:sysClr val="windowText" lastClr="000000">
                  <a:lumMod val="65000"/>
                  <a:lumOff val="3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5400000" scaled="0"/>
          </a:gradFill>
          <a:ln w="6350" cap="flat" cmpd="sng" algn="ctr">
            <a:gradFill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5400000" scaled="0"/>
            </a:gra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lIns="36000" tIns="36000" rIns="36000" bIns="36000" anchor="ctr">
            <a:sp3d extrusionH="25400" contourW="25400">
              <a:bevelT w="1270" h="63500"/>
              <a:contourClr>
                <a:schemeClr val="tx1">
                  <a:lumMod val="75000"/>
                  <a:lumOff val="25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Lactating Period</a:t>
            </a:r>
            <a:endParaRPr lang="ko-KR" altLang="en-US" sz="1000" kern="0" spc="-15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8" name="AutoShape 40"/>
          <p:cNvSpPr>
            <a:spLocks noChangeArrowheads="1"/>
          </p:cNvSpPr>
          <p:nvPr/>
        </p:nvSpPr>
        <p:spPr bwMode="auto">
          <a:xfrm>
            <a:off x="396155" y="4257926"/>
            <a:ext cx="1142879" cy="206775"/>
          </a:xfrm>
          <a:prstGeom prst="flowChartAlternateProcess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">
                <a:sysClr val="window" lastClr="FFFFFF">
                  <a:lumMod val="50000"/>
                </a:sysClr>
              </a:gs>
              <a:gs pos="80000">
                <a:sysClr val="windowText" lastClr="000000">
                  <a:lumMod val="65000"/>
                  <a:lumOff val="3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5400000" scaled="0"/>
          </a:gradFill>
          <a:ln w="6350" cap="flat" cmpd="sng" algn="ctr">
            <a:gradFill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5400000" scaled="0"/>
            </a:gra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lIns="36000" tIns="36000" rIns="36000" bIns="36000" anchor="ctr">
            <a:sp3d extrusionH="25400" contourW="25400">
              <a:bevelT w="1270" h="63500"/>
              <a:contourClr>
                <a:schemeClr val="tx1">
                  <a:lumMod val="75000"/>
                  <a:lumOff val="25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Increase in Litter Size </a:t>
            </a: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 </a:t>
            </a: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Next </a:t>
            </a:r>
            <a:r>
              <a:rPr lang="en-US" altLang="ko-KR" sz="1000" kern="0" spc="-150" dirty="0" err="1" smtClean="0">
                <a:solidFill>
                  <a:prstClr val="white"/>
                </a:solidFill>
                <a:latin typeface="+mn-ea"/>
              </a:rPr>
              <a:t>Tiime</a:t>
            </a:r>
            <a:endParaRPr lang="ko-KR" altLang="en-US" sz="1000" kern="0" spc="-15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9" name="AutoShape 40"/>
          <p:cNvSpPr>
            <a:spLocks noChangeArrowheads="1"/>
          </p:cNvSpPr>
          <p:nvPr/>
        </p:nvSpPr>
        <p:spPr bwMode="auto">
          <a:xfrm>
            <a:off x="548354" y="2679684"/>
            <a:ext cx="994697" cy="360000"/>
          </a:xfrm>
          <a:prstGeom prst="flowChartAlternateProcess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">
                <a:sysClr val="window" lastClr="FFFFFF">
                  <a:lumMod val="50000"/>
                </a:sysClr>
              </a:gs>
              <a:gs pos="80000">
                <a:sysClr val="windowText" lastClr="000000">
                  <a:lumMod val="65000"/>
                  <a:lumOff val="3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5400000" scaled="0"/>
          </a:gradFill>
          <a:ln w="6350" cap="flat" cmpd="sng" algn="ctr">
            <a:gradFill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lin ang="5400000" scaled="0"/>
            </a:gra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lIns="36000" tIns="36000" rIns="36000" bIns="36000" anchor="ctr">
            <a:sp3d extrusionH="25400" contourW="25400">
              <a:bevelT w="1270" h="63500"/>
              <a:contourClr>
                <a:schemeClr val="tx1">
                  <a:lumMod val="75000"/>
                  <a:lumOff val="25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1000" kern="0" spc="-150" dirty="0" smtClean="0">
                <a:solidFill>
                  <a:prstClr val="white"/>
                </a:solidFill>
                <a:latin typeface="+mn-ea"/>
              </a:rPr>
              <a:t>Maximize Sows’ Feed  Intake </a:t>
            </a:r>
            <a:endParaRPr lang="ko-KR" altLang="en-US" sz="1000" kern="0" spc="-150" dirty="0">
              <a:solidFill>
                <a:prstClr val="white"/>
              </a:solidFill>
              <a:latin typeface="+mn-ea"/>
            </a:endParaRPr>
          </a:p>
        </p:txBody>
      </p:sp>
      <p:pic>
        <p:nvPicPr>
          <p:cNvPr id="90" name="Picture 5" descr="C:\Documents and Settings\Administrator\바탕 화면\그림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35991" flipH="1">
            <a:off x="3068516" y="2221192"/>
            <a:ext cx="32531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" descr="C:\Documents and Settings\Administrator\바탕 화면\그림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8729" y="3549650"/>
            <a:ext cx="32531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5" descr="C:\Documents and Settings\Administrator\바탕 화면\그림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3169" y="4933953"/>
            <a:ext cx="48650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5" descr="C:\Documents and Settings\Administrator\바탕 화면\그림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644411" flipH="1">
            <a:off x="1376378" y="4763295"/>
            <a:ext cx="32531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5" descr="C:\Documents and Settings\Administrator\바탕 화면\그림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257952" flipH="1">
            <a:off x="732073" y="3660713"/>
            <a:ext cx="32531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그림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5230" y="2750346"/>
            <a:ext cx="1354015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직사각형 18"/>
          <p:cNvSpPr>
            <a:spLocks noChangeArrowheads="1"/>
          </p:cNvSpPr>
          <p:nvPr/>
        </p:nvSpPr>
        <p:spPr bwMode="auto">
          <a:xfrm>
            <a:off x="1182086" y="1033314"/>
            <a:ext cx="7961915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contourW="31750">
              <a:bevelT w="1270"/>
              <a:bevelB w="0" h="0"/>
              <a:contourClr>
                <a:schemeClr val="bg1"/>
              </a:contourClr>
            </a:sp3d>
          </a:bodyPr>
          <a:lstStyle/>
          <a:p>
            <a:pPr algn="ctr" latinLnBrk="1">
              <a:lnSpc>
                <a:spcPct val="90000"/>
              </a:lnSpc>
              <a:tabLst>
                <a:tab pos="5648325" algn="l"/>
              </a:tabLst>
              <a:defRPr/>
            </a:pPr>
            <a:endParaRPr kumimoji="0" lang="ko-KR" altLang="en-US" sz="1700" spc="-60" dirty="0">
              <a:solidFill>
                <a:srgbClr val="A50021"/>
              </a:solidFill>
              <a:latin typeface="+mn-ea"/>
              <a:cs typeface="Arial" pitchFamily="34" charset="0"/>
            </a:endParaRPr>
          </a:p>
        </p:txBody>
      </p:sp>
      <p:sp>
        <p:nvSpPr>
          <p:cNvPr id="104" name="Rectangle 57"/>
          <p:cNvSpPr>
            <a:spLocks noChangeArrowheads="1"/>
          </p:cNvSpPr>
          <p:nvPr/>
        </p:nvSpPr>
        <p:spPr bwMode="auto">
          <a:xfrm>
            <a:off x="396155" y="620688"/>
            <a:ext cx="8507761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152400" indent="-152400">
              <a:buBlip>
                <a:blip r:embed="rId10"/>
              </a:buBlip>
            </a:pPr>
            <a:r>
              <a:rPr lang="en-US" altLang="ko-KR" b="1" dirty="0" smtClean="0"/>
              <a:t>Increasing weaning piglets and reducing non-production days by feeding individual animals considering the sow’s piglet number, BCS and lactating piglets  </a:t>
            </a:r>
            <a:endParaRPr lang="ko-KR" altLang="en-US" b="1" dirty="0"/>
          </a:p>
        </p:txBody>
      </p:sp>
      <p:sp>
        <p:nvSpPr>
          <p:cNvPr id="105" name="AutoShape 23"/>
          <p:cNvSpPr>
            <a:spLocks noChangeArrowheads="1"/>
          </p:cNvSpPr>
          <p:nvPr/>
        </p:nvSpPr>
        <p:spPr bwMode="auto">
          <a:xfrm>
            <a:off x="4965358" y="1804081"/>
            <a:ext cx="3345592" cy="331861"/>
          </a:xfrm>
          <a:prstGeom prst="roundRect">
            <a:avLst>
              <a:gd name="adj" fmla="val 16667"/>
            </a:avLst>
          </a:prstGeom>
          <a:blipFill>
            <a:blip r:embed="rId3" cstate="print"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>
              <a:defRPr/>
            </a:pPr>
            <a:r>
              <a:rPr lang="en-US" altLang="ko-KR" sz="1300" b="1" dirty="0" smtClean="0">
                <a:solidFill>
                  <a:schemeClr val="bg1"/>
                </a:solidFill>
                <a:latin typeface="+mn-ea"/>
              </a:rPr>
              <a:t>Effect of Automatic Feeder for Lactating Pig </a:t>
            </a:r>
            <a:endParaRPr lang="ko-KR" altLang="en-US" sz="13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6" name="AutoShape 23"/>
          <p:cNvSpPr>
            <a:spLocks noChangeArrowheads="1"/>
          </p:cNvSpPr>
          <p:nvPr/>
        </p:nvSpPr>
        <p:spPr bwMode="auto">
          <a:xfrm>
            <a:off x="731902" y="1804085"/>
            <a:ext cx="3345592" cy="331861"/>
          </a:xfrm>
          <a:prstGeom prst="roundRect">
            <a:avLst>
              <a:gd name="adj" fmla="val 16667"/>
            </a:avLst>
          </a:prstGeom>
          <a:blipFill>
            <a:blip r:embed="rId3" cstate="print"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>
              <a:defRPr/>
            </a:pPr>
            <a:r>
              <a:rPr lang="en-US" altLang="ko-KR" sz="1300" b="1" dirty="0" smtClean="0">
                <a:solidFill>
                  <a:schemeClr val="bg1"/>
                </a:solidFill>
                <a:latin typeface="+mn-ea"/>
              </a:rPr>
              <a:t>Benefits of Automatic Feeder for Lactating Pig</a:t>
            </a:r>
            <a:endParaRPr lang="en-US" altLang="ko-KR" sz="1300" b="1" dirty="0" smtClean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60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588" y="3505649"/>
            <a:ext cx="3522853" cy="208359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6037" y="3461700"/>
            <a:ext cx="2795954" cy="36195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9019" y="3493189"/>
            <a:ext cx="3711041" cy="208359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0719" y="3472426"/>
            <a:ext cx="2795954" cy="3619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5042" y="3473398"/>
            <a:ext cx="272522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ko-KR" sz="1200" b="1" dirty="0" smtClean="0">
                <a:solidFill>
                  <a:prstClr val="white"/>
                </a:solidFill>
              </a:rPr>
              <a:t>Benefits of Military Automatic Feeder for Gestating Sow</a:t>
            </a:r>
            <a:endParaRPr lang="ko-KR" altLang="en-US" sz="1200" b="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30238" y="3493186"/>
            <a:ext cx="2842223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ko-KR" sz="1200" b="1" dirty="0" smtClean="0">
                <a:solidFill>
                  <a:prstClr val="white"/>
                </a:solidFill>
              </a:rPr>
              <a:t>Drawbacks </a:t>
            </a:r>
            <a:r>
              <a:rPr lang="en-US" altLang="ko-KR" sz="1200" b="1" dirty="0" smtClean="0">
                <a:solidFill>
                  <a:prstClr val="white"/>
                </a:solidFill>
              </a:rPr>
              <a:t>of Military Automatic Feeder for Gestating Sow</a:t>
            </a:r>
            <a:endParaRPr lang="ko-KR" altLang="en-US" sz="1200" b="1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3808168"/>
            <a:ext cx="3692036" cy="1656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Increased exercise, sow robustness &amp; </a:t>
            </a: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   </a:t>
            </a: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increased longevity</a:t>
            </a:r>
            <a:endParaRPr lang="en-US" altLang="ko-KR" sz="1100" b="1" kern="0" dirty="0">
              <a:solidFill>
                <a:schemeClr val="bg1"/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Reduction of difficulty in deliver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(shorter delivery </a:t>
            </a: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 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time, reduced stillbirth,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postpartum congestion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)</a:t>
            </a:r>
            <a:endParaRPr lang="en-US" altLang="ko-KR" sz="1100" kern="0" dirty="0">
              <a:solidFill>
                <a:schemeClr val="bg1"/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Reduction of difficulty in delivery </a:t>
            </a:r>
            <a:r>
              <a:rPr lang="en-US" altLang="ko-KR" sz="1100" kern="0" dirty="0">
                <a:solidFill>
                  <a:schemeClr val="bg1"/>
                </a:solidFill>
                <a:latin typeface="+mn-ea"/>
                <a:sym typeface="Wingdings" pitchFamily="2" charset="2"/>
              </a:rPr>
              <a:t>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Maintaining</a:t>
            </a: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  Stable lactating activity </a:t>
            </a:r>
            <a:r>
              <a:rPr lang="ko-KR" altLang="en-US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endParaRPr lang="en-US" altLang="ko-KR" sz="1100" kern="0" dirty="0" smtClean="0">
              <a:solidFill>
                <a:schemeClr val="bg1"/>
              </a:solidFill>
              <a:latin typeface="+mn-ea"/>
              <a:sym typeface="Wingdings" pitchFamily="2" charset="2"/>
            </a:endParaRPr>
          </a:p>
          <a:p>
            <a:pPr marL="0" lvl="1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  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Induction of normal estrus after weaning</a:t>
            </a:r>
            <a:endParaRPr lang="en-US" altLang="ko-KR" sz="1100" kern="0" dirty="0">
              <a:solidFill>
                <a:schemeClr val="bg1"/>
              </a:solidFill>
              <a:latin typeface="+mn-ea"/>
              <a:sym typeface="Wingdings" pitchFamily="2" charset="2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Th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e process of increasing animal welfare </a:t>
            </a:r>
            <a:endParaRPr lang="en-US" altLang="ko-KR" sz="1100" kern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3850300"/>
            <a:ext cx="7954422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lvl="1" indent="-177800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ko-KR" altLang="en-US" sz="1100" kern="0" dirty="0">
                <a:solidFill>
                  <a:schemeClr val="bg1"/>
                </a:solidFill>
                <a:latin typeface="+mn-ea"/>
              </a:rPr>
              <a:t>운동량 증가만큼 사고</a:t>
            </a:r>
            <a:r>
              <a:rPr lang="en-US" altLang="ko-KR" sz="1100" kern="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100" kern="0" dirty="0">
                <a:solidFill>
                  <a:schemeClr val="bg1"/>
                </a:solidFill>
                <a:latin typeface="+mn-ea"/>
              </a:rPr>
              <a:t>투쟁</a:t>
            </a:r>
            <a:r>
              <a:rPr lang="en-US" altLang="ko-KR" sz="1100" kern="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100" b="1" kern="0" dirty="0" err="1">
                <a:solidFill>
                  <a:srgbClr val="FF0000"/>
                </a:solidFill>
                <a:latin typeface="+mn-ea"/>
              </a:rPr>
              <a:t>지제사고</a:t>
            </a:r>
            <a:r>
              <a:rPr lang="en-US" altLang="ko-KR" sz="1100" kern="0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100" kern="0" dirty="0">
                <a:solidFill>
                  <a:schemeClr val="bg1"/>
                </a:solidFill>
                <a:latin typeface="+mn-ea"/>
              </a:rPr>
              <a:t>의 위험도 </a:t>
            </a:r>
            <a:r>
              <a:rPr lang="ko-KR" altLang="en-US" sz="1100" kern="0" dirty="0" smtClean="0">
                <a:solidFill>
                  <a:schemeClr val="bg1"/>
                </a:solidFill>
                <a:latin typeface="+mn-ea"/>
              </a:rPr>
              <a:t>증가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Increased risk of accidents (fighting, ) due to increased exercise </a:t>
            </a:r>
            <a:endParaRPr lang="en-US" altLang="ko-KR" sz="1100" kern="0" dirty="0">
              <a:solidFill>
                <a:schemeClr val="bg1"/>
              </a:solidFill>
              <a:latin typeface="+mn-ea"/>
            </a:endParaRPr>
          </a:p>
          <a:p>
            <a:pPr marL="177800" lvl="1" indent="-177800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RFID tag drop-out rate</a:t>
            </a:r>
            <a:r>
              <a:rPr lang="ko-KR" altLang="en-US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1100" kern="0" dirty="0">
                <a:solidFill>
                  <a:schemeClr val="bg1"/>
                </a:solidFill>
                <a:latin typeface="+mn-ea"/>
                <a:sym typeface="Wingdings" pitchFamily="2" charset="2"/>
              </a:rPr>
              <a:t>: 5%  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Need to issue again</a:t>
            </a:r>
            <a:r>
              <a:rPr lang="ko-KR" altLang="en-US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endParaRPr lang="en-US" altLang="ko-KR" sz="1100" kern="0" dirty="0">
              <a:solidFill>
                <a:schemeClr val="bg1"/>
              </a:solidFill>
              <a:latin typeface="+mn-ea"/>
              <a:sym typeface="Wingdings" pitchFamily="2" charset="2"/>
            </a:endParaRPr>
          </a:p>
          <a:p>
            <a:pPr marL="177800" lvl="1" indent="-177800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Be sure to install </a:t>
            </a: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spare feed bowl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in cased of equipment failure </a:t>
            </a:r>
            <a:endParaRPr lang="en-US" altLang="ko-KR" sz="1100" kern="0" dirty="0">
              <a:solidFill>
                <a:schemeClr val="bg1"/>
              </a:solidFill>
              <a:latin typeface="+mn-ea"/>
              <a:sym typeface="Wingdings" pitchFamily="2" charset="2"/>
            </a:endParaRPr>
          </a:p>
          <a:p>
            <a:pPr marL="177800" lvl="1" indent="-177800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Some sows need to be trained to adopt </a:t>
            </a:r>
            <a:endParaRPr lang="en-US" altLang="ko-KR" sz="1100" b="1" kern="0" dirty="0" smtClean="0">
              <a:solidFill>
                <a:schemeClr val="bg1"/>
              </a:solidFill>
              <a:latin typeface="+mn-ea"/>
              <a:sym typeface="Wingdings" pitchFamily="2" charset="2"/>
            </a:endParaRPr>
          </a:p>
          <a:p>
            <a:pPr marL="0" lvl="1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 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(use of partition) </a:t>
            </a:r>
            <a:endParaRPr lang="en-US" altLang="ko-KR" sz="1100" kern="0" dirty="0">
              <a:solidFill>
                <a:schemeClr val="bg1"/>
              </a:solidFill>
              <a:latin typeface="+mn-ea"/>
              <a:sym typeface="Wingdings" pitchFamily="2" charset="2"/>
            </a:endParaRPr>
          </a:p>
          <a:p>
            <a:pPr marL="177800" lvl="1" indent="-177800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Some sows never adopt</a:t>
            </a:r>
            <a:r>
              <a:rPr lang="ko-KR" altLang="en-US" sz="1100" b="1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endParaRPr lang="en-US" altLang="ko-KR" sz="1100" b="1" kern="0" dirty="0" smtClean="0">
              <a:solidFill>
                <a:schemeClr val="bg1"/>
              </a:solidFill>
              <a:latin typeface="+mn-ea"/>
              <a:sym typeface="Wingdings" pitchFamily="2" charset="2"/>
            </a:endParaRPr>
          </a:p>
          <a:p>
            <a:pPr marL="177800" lvl="1" indent="-177800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(reserve sow 5</a:t>
            </a:r>
            <a:r>
              <a:rPr lang="en-US" altLang="ko-KR" sz="1100" kern="0" dirty="0">
                <a:solidFill>
                  <a:schemeClr val="bg1"/>
                </a:solidFill>
                <a:latin typeface="+mn-ea"/>
                <a:sym typeface="Wingdings" pitchFamily="2" charset="2"/>
              </a:rPr>
              <a:t>%,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group-housed sow </a:t>
            </a:r>
            <a:r>
              <a:rPr lang="ko-KR" altLang="en-US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1100" kern="0" dirty="0">
                <a:solidFill>
                  <a:schemeClr val="bg1"/>
                </a:solidFill>
                <a:latin typeface="+mn-ea"/>
                <a:sym typeface="Wingdings" pitchFamily="2" charset="2"/>
              </a:rPr>
              <a:t>15~30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%)</a:t>
            </a:r>
            <a:r>
              <a:rPr lang="ko-KR" altLang="en-US" sz="1100" kern="0" dirty="0" smtClean="0">
                <a:solidFill>
                  <a:schemeClr val="bg1"/>
                </a:solidFill>
                <a:latin typeface="+mn-ea"/>
                <a:sym typeface="Wingdings" pitchFamily="2" charset="2"/>
              </a:rPr>
              <a:t> </a:t>
            </a:r>
            <a:endParaRPr lang="en-US" altLang="ko-KR" sz="1100" kern="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496460"/>
            <a:ext cx="5832648" cy="150289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4721" y="1450990"/>
            <a:ext cx="2795954" cy="3714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57554" y="1428736"/>
            <a:ext cx="2725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prstClr val="white"/>
                </a:solidFill>
              </a:rPr>
              <a:t>Principles of Military Feeder for Gestating Sow</a:t>
            </a:r>
            <a:endParaRPr lang="ko-KR" altLang="en-US" sz="1200" b="1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0898" y="1822465"/>
            <a:ext cx="5876930" cy="1559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lvl="1" indent="-177800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RFID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tag per individual sow </a:t>
            </a:r>
            <a:endParaRPr lang="en-US" altLang="ko-KR" sz="1100" kern="0" dirty="0">
              <a:solidFill>
                <a:schemeClr val="bg1"/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8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When sow enters the feeder, controller recognizes the sow and feeds according to </a:t>
            </a:r>
          </a:p>
          <a:p>
            <a:pPr marL="177800" lvl="1" indent="-177800" defTabSz="1330325" fontAlgn="auto">
              <a:lnSpc>
                <a:spcPts val="8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  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the gestational age </a:t>
            </a:r>
            <a:endParaRPr lang="en-US" altLang="ko-KR" sz="1100" kern="0" dirty="0">
              <a:solidFill>
                <a:schemeClr val="bg1"/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7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Sows that have consumed their daily intake are no longer fed to </a:t>
            </a: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maintain </a:t>
            </a:r>
          </a:p>
          <a:p>
            <a:pPr marL="177800" lvl="1" indent="-177800" defTabSz="1330325" fontAlgn="auto">
              <a:lnSpc>
                <a:spcPts val="7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   </a:t>
            </a: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their body shape</a:t>
            </a:r>
            <a:endParaRPr lang="en-US" altLang="ko-KR" sz="1100" b="1" kern="0" dirty="0">
              <a:solidFill>
                <a:schemeClr val="bg1"/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8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r>
              <a:rPr lang="en-US" altLang="ko-KR" sz="1100" b="1" kern="0" dirty="0" smtClean="0">
                <a:solidFill>
                  <a:schemeClr val="bg1"/>
                </a:solidFill>
                <a:latin typeface="+mn-ea"/>
              </a:rPr>
              <a:t>Check for accident sow (miscarried sow)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that have lost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RFID tag or consumed </a:t>
            </a:r>
          </a:p>
          <a:p>
            <a:pPr marL="177800" lvl="1" indent="-177800" defTabSz="1330325" fontAlgn="auto">
              <a:lnSpc>
                <a:spcPts val="8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   less on the day before </a:t>
            </a:r>
            <a:r>
              <a:rPr lang="en-US" altLang="ko-KR" sz="1100" kern="0" dirty="0" smtClean="0">
                <a:solidFill>
                  <a:schemeClr val="bg1"/>
                </a:solidFill>
                <a:latin typeface="+mn-ea"/>
              </a:rPr>
              <a:t>by checking the computer system </a:t>
            </a:r>
            <a:endParaRPr lang="en-US" altLang="ko-KR" sz="1100" kern="0" dirty="0">
              <a:solidFill>
                <a:schemeClr val="bg1"/>
              </a:solidFill>
              <a:latin typeface="+mn-ea"/>
            </a:endParaRPr>
          </a:p>
          <a:p>
            <a:pPr marL="177800" lvl="1" indent="-177800" defTabSz="1330325" fontAlgn="auto"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5"/>
              </a:buBlip>
              <a:defRPr/>
            </a:pPr>
            <a:endParaRPr lang="en-US" altLang="ko-KR" sz="1100" kern="0" dirty="0">
              <a:latin typeface="+mn-ea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251520" y="260648"/>
            <a:ext cx="7106562" cy="3939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square" anchor="ctr" anchorCtr="0">
            <a:spAutoFit/>
          </a:bodyPr>
          <a:lstStyle/>
          <a:p>
            <a:pPr marL="156497" indent="-156497" latinLnBrk="0">
              <a:lnSpc>
                <a:spcPct val="70000"/>
              </a:lnSpc>
              <a:spcBef>
                <a:spcPct val="30000"/>
              </a:spcBef>
              <a:buSzPct val="80000"/>
              <a:defRPr/>
            </a:pPr>
            <a:r>
              <a:rPr lang="en-US" altLang="ko-KR" sz="2800" dirty="0" smtClean="0">
                <a:ln w="9525">
                  <a:noFill/>
                  <a:prstDash val="solid"/>
                </a:ln>
                <a:latin typeface="HY견고딕" pitchFamily="18" charset="-127"/>
                <a:ea typeface="HY견고딕" pitchFamily="18" charset="-127"/>
                <a:cs typeface="Tahoma" pitchFamily="34" charset="0"/>
              </a:rPr>
              <a:t>Military Feeder for Gestating Sow </a:t>
            </a:r>
            <a:endParaRPr lang="en-US" altLang="ko-KR" sz="2800" dirty="0">
              <a:ln w="9525">
                <a:noFill/>
                <a:prstDash val="solid"/>
              </a:ln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8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jin\Desktop\새홀리기\20150518_11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094" y="1179376"/>
            <a:ext cx="2120957" cy="129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jjin\Desktop\새홀리기\20150518_110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5498" y="1179376"/>
            <a:ext cx="1551074" cy="33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jjin\Desktop\새홀리기\20150518_1035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742" y="3006594"/>
            <a:ext cx="3119656" cy="21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jjin\Desktop\새홀리기\20150518_1058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5027" y="1179775"/>
            <a:ext cx="3389046" cy="198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jjin\Desktop\새홀리기\20150518_1058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144" y="3250044"/>
            <a:ext cx="3360929" cy="197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340058" y="836712"/>
            <a:ext cx="10470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sz="1200" b="1" dirty="0" smtClean="0">
                <a:latin typeface="+mn-ea"/>
                <a:ea typeface="+mn-ea"/>
              </a:rPr>
              <a:t>▼ </a:t>
            </a:r>
            <a:r>
              <a:rPr lang="en-US" altLang="ko-KR" sz="1200" b="1" dirty="0" smtClean="0">
                <a:latin typeface="+mn-ea"/>
                <a:ea typeface="+mn-ea"/>
              </a:rPr>
              <a:t>RFID</a:t>
            </a:r>
            <a:r>
              <a:rPr lang="ko-KR" altLang="en-US" sz="1200" b="1" dirty="0" smtClean="0">
                <a:latin typeface="+mn-ea"/>
                <a:ea typeface="+mn-ea"/>
              </a:rPr>
              <a:t> </a:t>
            </a:r>
            <a:r>
              <a:rPr lang="en-US" altLang="ko-KR" sz="1200" b="1" dirty="0" smtClean="0">
                <a:latin typeface="+mn-ea"/>
                <a:ea typeface="+mn-ea"/>
              </a:rPr>
              <a:t>Tag</a:t>
            </a:r>
            <a:endParaRPr lang="ko-KR" altLang="en-US" sz="1200" b="1" dirty="0">
              <a:latin typeface="+mn-ea"/>
              <a:ea typeface="+mn-ea"/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191743" y="844342"/>
            <a:ext cx="12698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sz="1200" b="1" dirty="0">
                <a:latin typeface="+mn-ea"/>
              </a:rPr>
              <a:t>▼ </a:t>
            </a:r>
            <a:r>
              <a:rPr lang="en-US" altLang="ko-KR" sz="1200" b="1" dirty="0" smtClean="0">
                <a:latin typeface="+mn-ea"/>
                <a:ea typeface="+mn-ea"/>
              </a:rPr>
              <a:t>Tag Installer</a:t>
            </a:r>
            <a:endParaRPr lang="ko-KR" altLang="en-US" sz="1200" b="1" dirty="0">
              <a:latin typeface="+mn-ea"/>
              <a:ea typeface="+mn-ea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7655" y="4618787"/>
            <a:ext cx="1488375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4620665" y="5223670"/>
            <a:ext cx="2369559" cy="26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sz="1152" b="1" dirty="0" smtClean="0">
                <a:latin typeface="+mn-ea"/>
                <a:ea typeface="+mn-ea"/>
              </a:rPr>
              <a:t>◀ </a:t>
            </a:r>
            <a:r>
              <a:rPr lang="en-US" altLang="ko-KR" sz="1152" b="1" dirty="0" smtClean="0">
                <a:latin typeface="+mn-ea"/>
                <a:ea typeface="+mn-ea"/>
              </a:rPr>
              <a:t>Handheld </a:t>
            </a:r>
            <a:r>
              <a:rPr lang="en-US" altLang="ko-KR" sz="1152" b="1" dirty="0" smtClean="0">
                <a:latin typeface="+mn-ea"/>
                <a:ea typeface="+mn-ea"/>
              </a:rPr>
              <a:t>T</a:t>
            </a:r>
            <a:r>
              <a:rPr lang="en-US" altLang="ko-KR" sz="1152" b="1" dirty="0" smtClean="0">
                <a:latin typeface="+mn-ea"/>
                <a:ea typeface="+mn-ea"/>
              </a:rPr>
              <a:t>ype </a:t>
            </a:r>
            <a:r>
              <a:rPr lang="en-US" altLang="ko-KR" sz="1152" b="1" dirty="0" smtClean="0">
                <a:latin typeface="+mn-ea"/>
                <a:ea typeface="+mn-ea"/>
              </a:rPr>
              <a:t>RFID</a:t>
            </a:r>
            <a:r>
              <a:rPr lang="en-US" altLang="ko-KR" sz="1152" b="1" dirty="0" smtClean="0">
                <a:latin typeface="+mn-ea"/>
                <a:ea typeface="+mn-ea"/>
              </a:rPr>
              <a:t> R</a:t>
            </a:r>
            <a:r>
              <a:rPr lang="en-US" altLang="ko-KR" sz="1152" b="1" dirty="0" smtClean="0">
                <a:latin typeface="+mn-ea"/>
                <a:ea typeface="+mn-ea"/>
              </a:rPr>
              <a:t>eader</a:t>
            </a:r>
            <a:endParaRPr lang="ko-KR" altLang="en-US" sz="1152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6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317989" y="1700808"/>
            <a:ext cx="8508022" cy="836712"/>
          </a:xfrm>
          <a:prstGeom prst="roundRect">
            <a:avLst>
              <a:gd name="adj" fmla="val 3579"/>
            </a:avLst>
          </a:prstGeom>
          <a:solidFill>
            <a:sysClr val="window" lastClr="FFFFFF"/>
          </a:solidFill>
          <a:ln w="12700" cap="flat" cmpd="sng" algn="ctr">
            <a:gradFill>
              <a:gsLst>
                <a:gs pos="0">
                  <a:srgbClr val="4F81BD">
                    <a:lumMod val="75000"/>
                  </a:srgbClr>
                </a:gs>
                <a:gs pos="50000">
                  <a:srgbClr val="4F81BD">
                    <a:lumMod val="40000"/>
                    <a:lumOff val="60000"/>
                  </a:srgbClr>
                </a:gs>
                <a:gs pos="100000">
                  <a:srgbClr val="4F81BD">
                    <a:lumMod val="75000"/>
                  </a:srgb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innerShdw blurRad="228600">
              <a:srgbClr val="4F81BD">
                <a:lumMod val="60000"/>
                <a:lumOff val="40000"/>
              </a:srgb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marL="88900" lvl="1" indent="-88900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ct val="80000"/>
              <a:defRPr/>
            </a:pPr>
            <a:endParaRPr kumimoji="0" lang="ko-KR" altLang="en-US" sz="1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Rix고딕 B" pitchFamily="18" charset="-127"/>
              <a:ea typeface="Rix고딕 B" pitchFamily="18" charset="-127"/>
            </a:endParaRP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17989" y="2672916"/>
            <a:ext cx="8508022" cy="836712"/>
          </a:xfrm>
          <a:prstGeom prst="roundRect">
            <a:avLst>
              <a:gd name="adj" fmla="val 3579"/>
            </a:avLst>
          </a:prstGeom>
          <a:solidFill>
            <a:sysClr val="window" lastClr="FFFFFF"/>
          </a:solidFill>
          <a:ln w="12700" cap="flat" cmpd="sng" algn="ctr">
            <a:gradFill>
              <a:gsLst>
                <a:gs pos="0">
                  <a:srgbClr val="4F81BD">
                    <a:lumMod val="75000"/>
                  </a:srgbClr>
                </a:gs>
                <a:gs pos="50000">
                  <a:srgbClr val="4F81BD">
                    <a:lumMod val="40000"/>
                    <a:lumOff val="60000"/>
                  </a:srgbClr>
                </a:gs>
                <a:gs pos="100000">
                  <a:srgbClr val="4F81BD">
                    <a:lumMod val="75000"/>
                  </a:srgb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innerShdw blurRad="228600">
              <a:srgbClr val="4F81BD">
                <a:lumMod val="60000"/>
                <a:lumOff val="40000"/>
              </a:srgb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marL="88900" lvl="1" indent="-88900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ct val="80000"/>
              <a:defRPr/>
            </a:pPr>
            <a:endParaRPr kumimoji="0" lang="ko-KR" altLang="en-US" sz="1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Rix고딕 B" pitchFamily="18" charset="-127"/>
              <a:ea typeface="Rix고딕 B" pitchFamily="18" charset="-127"/>
            </a:endParaRPr>
          </a:p>
        </p:txBody>
      </p:sp>
      <p:sp>
        <p:nvSpPr>
          <p:cNvPr id="14" name="AutoShape 31"/>
          <p:cNvSpPr>
            <a:spLocks noChangeArrowheads="1"/>
          </p:cNvSpPr>
          <p:nvPr/>
        </p:nvSpPr>
        <p:spPr bwMode="auto">
          <a:xfrm>
            <a:off x="317989" y="3645024"/>
            <a:ext cx="8508022" cy="836712"/>
          </a:xfrm>
          <a:prstGeom prst="roundRect">
            <a:avLst>
              <a:gd name="adj" fmla="val 3579"/>
            </a:avLst>
          </a:prstGeom>
          <a:solidFill>
            <a:sysClr val="window" lastClr="FFFFFF"/>
          </a:solidFill>
          <a:ln w="12700" cap="flat" cmpd="sng" algn="ctr">
            <a:gradFill>
              <a:gsLst>
                <a:gs pos="0">
                  <a:srgbClr val="4F81BD">
                    <a:lumMod val="75000"/>
                  </a:srgbClr>
                </a:gs>
                <a:gs pos="50000">
                  <a:srgbClr val="4F81BD">
                    <a:lumMod val="40000"/>
                    <a:lumOff val="60000"/>
                  </a:srgbClr>
                </a:gs>
                <a:gs pos="100000">
                  <a:srgbClr val="4F81BD">
                    <a:lumMod val="75000"/>
                  </a:srgb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innerShdw blurRad="228600">
              <a:srgbClr val="4F81BD">
                <a:lumMod val="60000"/>
                <a:lumOff val="40000"/>
              </a:srgb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marL="88900" lvl="1" indent="-88900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ct val="80000"/>
              <a:defRPr/>
            </a:pPr>
            <a:endParaRPr kumimoji="0" lang="ko-KR" altLang="en-US" sz="1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Rix고딕 B" pitchFamily="18" charset="-127"/>
              <a:ea typeface="Rix고딕 B" pitchFamily="18" charset="-127"/>
            </a:endParaRP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17989" y="4617132"/>
            <a:ext cx="8508022" cy="836712"/>
          </a:xfrm>
          <a:prstGeom prst="roundRect">
            <a:avLst>
              <a:gd name="adj" fmla="val 3579"/>
            </a:avLst>
          </a:prstGeom>
          <a:solidFill>
            <a:sysClr val="window" lastClr="FFFFFF"/>
          </a:solidFill>
          <a:ln w="12700" cap="flat" cmpd="sng" algn="ctr">
            <a:gradFill>
              <a:gsLst>
                <a:gs pos="0">
                  <a:srgbClr val="4F81BD">
                    <a:lumMod val="75000"/>
                  </a:srgbClr>
                </a:gs>
                <a:gs pos="50000">
                  <a:srgbClr val="4F81BD">
                    <a:lumMod val="40000"/>
                    <a:lumOff val="60000"/>
                  </a:srgbClr>
                </a:gs>
                <a:gs pos="100000">
                  <a:srgbClr val="4F81BD">
                    <a:lumMod val="75000"/>
                  </a:srgb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innerShdw blurRad="228600">
              <a:srgbClr val="4F81BD">
                <a:lumMod val="60000"/>
                <a:lumOff val="40000"/>
              </a:srgb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marL="88900" lvl="1" indent="-88900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ct val="80000"/>
              <a:defRPr/>
            </a:pPr>
            <a:endParaRPr kumimoji="0" lang="ko-KR" altLang="en-US" sz="1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Rix고딕 B" pitchFamily="18" charset="-127"/>
              <a:ea typeface="Rix고딕 B" pitchFamily="18" charset="-127"/>
            </a:endParaRPr>
          </a:p>
        </p:txBody>
      </p:sp>
      <p:sp>
        <p:nvSpPr>
          <p:cNvPr id="16" name="AutoShape 31"/>
          <p:cNvSpPr>
            <a:spLocks noChangeArrowheads="1"/>
          </p:cNvSpPr>
          <p:nvPr/>
        </p:nvSpPr>
        <p:spPr bwMode="auto">
          <a:xfrm>
            <a:off x="317989" y="5589240"/>
            <a:ext cx="8508022" cy="836712"/>
          </a:xfrm>
          <a:prstGeom prst="roundRect">
            <a:avLst>
              <a:gd name="adj" fmla="val 3579"/>
            </a:avLst>
          </a:prstGeom>
          <a:solidFill>
            <a:sysClr val="window" lastClr="FFFFFF"/>
          </a:solidFill>
          <a:ln w="12700" cap="flat" cmpd="sng" algn="ctr">
            <a:gradFill>
              <a:gsLst>
                <a:gs pos="0">
                  <a:srgbClr val="4F81BD">
                    <a:lumMod val="75000"/>
                  </a:srgbClr>
                </a:gs>
                <a:gs pos="50000">
                  <a:srgbClr val="4F81BD">
                    <a:lumMod val="40000"/>
                    <a:lumOff val="60000"/>
                  </a:srgbClr>
                </a:gs>
                <a:gs pos="100000">
                  <a:srgbClr val="4F81BD">
                    <a:lumMod val="75000"/>
                  </a:srgb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innerShdw blurRad="228600">
              <a:srgbClr val="4F81BD">
                <a:lumMod val="60000"/>
                <a:lumOff val="40000"/>
              </a:srgb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tx2">
                  <a:lumMod val="50000"/>
                </a:schemeClr>
              </a:contourClr>
            </a:sp3d>
          </a:bodyPr>
          <a:lstStyle/>
          <a:p>
            <a:pPr marL="88900" lvl="1" indent="-88900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ct val="80000"/>
              <a:defRPr/>
            </a:pPr>
            <a:endParaRPr kumimoji="0" lang="ko-KR" altLang="en-US" sz="1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Rix고딕 B" pitchFamily="18" charset="-127"/>
              <a:ea typeface="Rix고딕 B" pitchFamily="18" charset="-127"/>
            </a:endParaRPr>
          </a:p>
        </p:txBody>
      </p:sp>
      <p:grpSp>
        <p:nvGrpSpPr>
          <p:cNvPr id="17" name="그룹 129"/>
          <p:cNvGrpSpPr>
            <a:grpSpLocks/>
          </p:cNvGrpSpPr>
          <p:nvPr/>
        </p:nvGrpSpPr>
        <p:grpSpPr bwMode="auto">
          <a:xfrm>
            <a:off x="383931" y="1844675"/>
            <a:ext cx="640374" cy="560388"/>
            <a:chOff x="379158" y="2556930"/>
            <a:chExt cx="536404" cy="432779"/>
          </a:xfrm>
        </p:grpSpPr>
        <p:pic>
          <p:nvPicPr>
            <p:cNvPr id="18" name="그림 133" descr="number.png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58" y="2556930"/>
              <a:ext cx="536404" cy="43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직사각형 18"/>
            <p:cNvSpPr>
              <a:spLocks noChangeArrowheads="1"/>
            </p:cNvSpPr>
            <p:nvPr/>
          </p:nvSpPr>
          <p:spPr bwMode="auto">
            <a:xfrm>
              <a:off x="483646" y="2655905"/>
              <a:ext cx="341180" cy="22329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chemeClr val="tx1">
                    <a:lumMod val="75000"/>
                    <a:lumOff val="2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1100" b="1" dirty="0" smtClean="0">
                  <a:latin typeface="맑은 고딕" pitchFamily="50" charset="-127"/>
                  <a:ea typeface="맑은 고딕" pitchFamily="50" charset="-127"/>
                </a:rPr>
                <a:t>1</a:t>
              </a:r>
              <a:endParaRPr kumimoji="0" lang="ko-KR" altLang="en-US" sz="11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0" name="그룹 129"/>
          <p:cNvGrpSpPr>
            <a:grpSpLocks/>
          </p:cNvGrpSpPr>
          <p:nvPr/>
        </p:nvGrpSpPr>
        <p:grpSpPr bwMode="auto">
          <a:xfrm>
            <a:off x="383931" y="2813050"/>
            <a:ext cx="640374" cy="558800"/>
            <a:chOff x="379158" y="2556930"/>
            <a:chExt cx="536404" cy="432779"/>
          </a:xfrm>
        </p:grpSpPr>
        <p:pic>
          <p:nvPicPr>
            <p:cNvPr id="21" name="그림 133" descr="number.png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58" y="2556930"/>
              <a:ext cx="536404" cy="43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직사각형 21"/>
            <p:cNvSpPr>
              <a:spLocks noChangeArrowheads="1"/>
            </p:cNvSpPr>
            <p:nvPr/>
          </p:nvSpPr>
          <p:spPr bwMode="auto">
            <a:xfrm>
              <a:off x="483646" y="2655905"/>
              <a:ext cx="341180" cy="22329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chemeClr val="tx1">
                    <a:lumMod val="75000"/>
                    <a:lumOff val="2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1100" b="1" dirty="0" smtClean="0">
                  <a:latin typeface="맑은 고딕" pitchFamily="50" charset="-127"/>
                  <a:ea typeface="맑은 고딕" pitchFamily="50" charset="-127"/>
                </a:rPr>
                <a:t>2</a:t>
              </a:r>
              <a:endParaRPr kumimoji="0" lang="ko-KR" altLang="en-US" sz="11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3" name="그룹 129"/>
          <p:cNvGrpSpPr>
            <a:grpSpLocks/>
          </p:cNvGrpSpPr>
          <p:nvPr/>
        </p:nvGrpSpPr>
        <p:grpSpPr bwMode="auto">
          <a:xfrm>
            <a:off x="383931" y="3779841"/>
            <a:ext cx="640374" cy="560387"/>
            <a:chOff x="379158" y="2556930"/>
            <a:chExt cx="536404" cy="432779"/>
          </a:xfrm>
        </p:grpSpPr>
        <p:pic>
          <p:nvPicPr>
            <p:cNvPr id="27" name="그림 133" descr="number.png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58" y="2556930"/>
              <a:ext cx="536404" cy="43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직사각형 28"/>
            <p:cNvSpPr>
              <a:spLocks noChangeArrowheads="1"/>
            </p:cNvSpPr>
            <p:nvPr/>
          </p:nvSpPr>
          <p:spPr bwMode="auto">
            <a:xfrm>
              <a:off x="483646" y="2655905"/>
              <a:ext cx="341180" cy="22329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chemeClr val="tx1">
                    <a:lumMod val="75000"/>
                    <a:lumOff val="2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1100" b="1" dirty="0" smtClean="0">
                  <a:latin typeface="맑은 고딕" pitchFamily="50" charset="-127"/>
                  <a:ea typeface="맑은 고딕" pitchFamily="50" charset="-127"/>
                </a:rPr>
                <a:t>3</a:t>
              </a:r>
              <a:endParaRPr kumimoji="0" lang="ko-KR" altLang="en-US" sz="11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0" name="그룹 129"/>
          <p:cNvGrpSpPr>
            <a:grpSpLocks/>
          </p:cNvGrpSpPr>
          <p:nvPr/>
        </p:nvGrpSpPr>
        <p:grpSpPr bwMode="auto">
          <a:xfrm>
            <a:off x="383931" y="4748213"/>
            <a:ext cx="640374" cy="558800"/>
            <a:chOff x="379158" y="2556930"/>
            <a:chExt cx="536404" cy="432779"/>
          </a:xfrm>
        </p:grpSpPr>
        <p:pic>
          <p:nvPicPr>
            <p:cNvPr id="33" name="그림 133" descr="number.png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58" y="2556930"/>
              <a:ext cx="536404" cy="43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직사각형 33"/>
            <p:cNvSpPr>
              <a:spLocks noChangeArrowheads="1"/>
            </p:cNvSpPr>
            <p:nvPr/>
          </p:nvSpPr>
          <p:spPr bwMode="auto">
            <a:xfrm>
              <a:off x="483646" y="2655905"/>
              <a:ext cx="341180" cy="22329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chemeClr val="tx1">
                    <a:lumMod val="75000"/>
                    <a:lumOff val="2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1100" b="1" dirty="0" smtClean="0">
                  <a:latin typeface="맑은 고딕" pitchFamily="50" charset="-127"/>
                  <a:ea typeface="맑은 고딕" pitchFamily="50" charset="-127"/>
                </a:rPr>
                <a:t>4</a:t>
              </a:r>
              <a:endParaRPr kumimoji="0" lang="ko-KR" altLang="en-US" sz="11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35" name="그룹 129"/>
          <p:cNvGrpSpPr>
            <a:grpSpLocks/>
          </p:cNvGrpSpPr>
          <p:nvPr/>
        </p:nvGrpSpPr>
        <p:grpSpPr bwMode="auto">
          <a:xfrm>
            <a:off x="383931" y="5715000"/>
            <a:ext cx="640374" cy="560388"/>
            <a:chOff x="379158" y="2556930"/>
            <a:chExt cx="536404" cy="432779"/>
          </a:xfrm>
        </p:grpSpPr>
        <p:pic>
          <p:nvPicPr>
            <p:cNvPr id="36" name="그림 133" descr="number.png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58" y="2556930"/>
              <a:ext cx="536404" cy="43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직사각형 36"/>
            <p:cNvSpPr>
              <a:spLocks noChangeArrowheads="1"/>
            </p:cNvSpPr>
            <p:nvPr/>
          </p:nvSpPr>
          <p:spPr bwMode="auto">
            <a:xfrm>
              <a:off x="483646" y="2655905"/>
              <a:ext cx="341180" cy="22329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25400">
                <a:bevelT w="0"/>
                <a:contourClr>
                  <a:schemeClr val="tx1">
                    <a:lumMod val="75000"/>
                    <a:lumOff val="2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1100" b="1" dirty="0" smtClean="0">
                  <a:latin typeface="맑은 고딕" pitchFamily="50" charset="-127"/>
                  <a:ea typeface="맑은 고딕" pitchFamily="50" charset="-127"/>
                </a:rPr>
                <a:t>5</a:t>
              </a:r>
              <a:endParaRPr kumimoji="0" lang="ko-KR" altLang="en-US" sz="1100" b="1" dirty="0" smtClean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8" name="TextBox 37"/>
          <p:cNvSpPr txBox="1"/>
          <p:nvPr/>
        </p:nvSpPr>
        <p:spPr bwMode="auto">
          <a:xfrm>
            <a:off x="5279845" y="1947693"/>
            <a:ext cx="2947946" cy="584775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3141663" algn="l"/>
              </a:tabLst>
              <a:defRPr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effectLst>
                  <a:outerShdw blurRad="12700" dist="25400" dir="2700000" algn="tl" rotWithShape="0">
                    <a:sysClr val="window" lastClr="FFFFFF"/>
                  </a:outerShdw>
                </a:effectLst>
                <a:latin typeface="+mn-ea"/>
              </a:rPr>
              <a:t>Sow enters through the entrance door</a:t>
            </a:r>
            <a:endParaRPr kumimoji="0" lang="ko-KR" altLang="en-US" sz="1600" kern="0" dirty="0">
              <a:solidFill>
                <a:sysClr val="windowText" lastClr="000000"/>
              </a:solidFill>
              <a:effectLst>
                <a:outerShdw blurRad="12700" dist="25400" dir="2700000" algn="tl" rotWithShape="0">
                  <a:sysClr val="window" lastClr="FFFFFF"/>
                </a:outerShdw>
              </a:effectLst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5279845" y="2917457"/>
            <a:ext cx="2947946" cy="584775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3141663" algn="l"/>
              </a:tabLst>
              <a:defRPr/>
            </a:pPr>
            <a:r>
              <a:rPr lang="en-US" altLang="ko-KR" sz="1600" kern="0" dirty="0" smtClean="0">
                <a:solidFill>
                  <a:sysClr val="windowText" lastClr="000000"/>
                </a:solidFill>
                <a:effectLst>
                  <a:outerShdw blurRad="12700" dist="25400" dir="2700000" algn="tl" rotWithShape="0">
                    <a:sysClr val="window" lastClr="FFFFFF"/>
                  </a:outerShdw>
                </a:effectLst>
                <a:latin typeface="+mn-ea"/>
              </a:rPr>
              <a:t>E</a:t>
            </a:r>
            <a:r>
              <a:rPr kumimoji="0" lang="en-US" altLang="ko-KR" sz="1600" kern="0" dirty="0" smtClean="0">
                <a:solidFill>
                  <a:sysClr val="windowText" lastClr="000000"/>
                </a:solidFill>
                <a:effectLst>
                  <a:outerShdw blurRad="12700" dist="25400" dir="2700000" algn="tl" rotWithShape="0">
                    <a:sysClr val="window" lastClr="FFFFFF"/>
                  </a:outerShdw>
                </a:effectLst>
                <a:latin typeface="+mn-ea"/>
              </a:rPr>
              <a:t>ntrance door closed when a sow entered </a:t>
            </a:r>
            <a:endParaRPr kumimoji="0" lang="ko-KR" altLang="en-US" sz="1600" kern="0" dirty="0">
              <a:solidFill>
                <a:sysClr val="windowText" lastClr="000000"/>
              </a:solidFill>
              <a:effectLst>
                <a:outerShdw blurRad="12700" dist="25400" dir="2700000" algn="tl" rotWithShape="0">
                  <a:sysClr val="window" lastClr="FFFFFF"/>
                </a:outerShdw>
              </a:effectLst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5279845" y="3887221"/>
            <a:ext cx="2947946" cy="584775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3141663" algn="l"/>
              </a:tabLst>
              <a:defRPr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effectLst>
                  <a:outerShdw blurRad="12700" dist="25400" dir="2700000" algn="tl" rotWithShape="0">
                    <a:sysClr val="window" lastClr="FFFFFF"/>
                  </a:outerShdw>
                </a:effectLst>
                <a:latin typeface="+mn-ea"/>
              </a:rPr>
              <a:t>Recognize the 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effectLst>
                  <a:outerShdw blurRad="12700" dist="25400" dir="2700000" algn="tl" rotWithShape="0">
                    <a:sysClr val="window" lastClr="FFFFFF"/>
                  </a:outerShdw>
                </a:effectLst>
                <a:latin typeface="+mn-ea"/>
              </a:rPr>
              <a:t>sow through </a:t>
            </a:r>
            <a:r>
              <a:rPr kumimoji="0" lang="en-US" altLang="ko-KR" sz="1600" kern="0" dirty="0" smtClean="0">
                <a:solidFill>
                  <a:sysClr val="windowText" lastClr="000000"/>
                </a:solidFill>
                <a:effectLst>
                  <a:outerShdw blurRad="12700" dist="25400" dir="2700000" algn="tl" rotWithShape="0">
                    <a:sysClr val="window" lastClr="FFFFFF"/>
                  </a:outerShdw>
                </a:effectLst>
                <a:latin typeface="+mn-ea"/>
              </a:rPr>
              <a:t>RFID reader</a:t>
            </a:r>
            <a:endParaRPr kumimoji="0" lang="ko-KR" altLang="en-US" sz="1600" kern="0" dirty="0">
              <a:solidFill>
                <a:sysClr val="windowText" lastClr="000000"/>
              </a:solidFill>
              <a:effectLst>
                <a:outerShdw blurRad="12700" dist="25400" dir="2700000" algn="tl" rotWithShape="0">
                  <a:sysClr val="window" lastClr="FFFFFF"/>
                </a:outerShdw>
              </a:effectLst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5279845" y="4733876"/>
            <a:ext cx="2947946" cy="584775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3141663" algn="l"/>
              </a:tabLst>
              <a:defRPr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effectLst>
                  <a:outerShdw blurRad="12700" dist="25400" dir="2700000" algn="tl" rotWithShape="0">
                    <a:sysClr val="window" lastClr="FFFFFF"/>
                  </a:outerShdw>
                </a:effectLst>
                <a:latin typeface="+mn-ea"/>
              </a:rPr>
              <a:t>Feed sow according to set feeding amount</a:t>
            </a:r>
            <a:endParaRPr kumimoji="0" lang="ko-KR" altLang="en-US" sz="1600" kern="0" dirty="0">
              <a:solidFill>
                <a:sysClr val="windowText" lastClr="000000"/>
              </a:solidFill>
              <a:effectLst>
                <a:outerShdw blurRad="12700" dist="25400" dir="2700000" algn="tl" rotWithShape="0">
                  <a:sysClr val="window" lastClr="FFFFFF"/>
                </a:outerShdw>
              </a:effectLst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5279845" y="5826750"/>
            <a:ext cx="2947946" cy="584775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3141663" algn="l"/>
              </a:tabLst>
              <a:defRPr/>
            </a:pPr>
            <a:r>
              <a:rPr kumimoji="0" lang="en-US" altLang="ko-KR" sz="1600" kern="0" dirty="0" smtClean="0">
                <a:solidFill>
                  <a:sysClr val="windowText" lastClr="000000"/>
                </a:solidFill>
                <a:effectLst>
                  <a:outerShdw blurRad="12700" dist="25400" dir="2700000" algn="tl" rotWithShape="0">
                    <a:sysClr val="window" lastClr="FFFFFF"/>
                  </a:outerShdw>
                </a:effectLst>
                <a:latin typeface="+mn-ea"/>
              </a:rPr>
              <a:t>Sow exits when feeding is complete</a:t>
            </a:r>
            <a:endParaRPr kumimoji="0" lang="ko-KR" altLang="en-US" sz="1600" kern="0" dirty="0">
              <a:solidFill>
                <a:sysClr val="windowText" lastClr="000000"/>
              </a:solidFill>
              <a:effectLst>
                <a:outerShdw blurRad="12700" dist="25400" dir="2700000" algn="tl" rotWithShape="0">
                  <a:sysClr val="window" lastClr="FFFFFF"/>
                </a:outerShdw>
              </a:effectLst>
              <a:latin typeface="+mn-ea"/>
            </a:endParaRPr>
          </a:p>
        </p:txBody>
      </p:sp>
      <p:grpSp>
        <p:nvGrpSpPr>
          <p:cNvPr id="43" name="그룹 111"/>
          <p:cNvGrpSpPr>
            <a:grpSpLocks/>
          </p:cNvGrpSpPr>
          <p:nvPr/>
        </p:nvGrpSpPr>
        <p:grpSpPr bwMode="auto">
          <a:xfrm>
            <a:off x="4239358" y="2349500"/>
            <a:ext cx="662354" cy="3424238"/>
            <a:chOff x="4160912" y="2348880"/>
            <a:chExt cx="717459" cy="3424392"/>
          </a:xfrm>
        </p:grpSpPr>
        <p:pic>
          <p:nvPicPr>
            <p:cNvPr id="44" name="Picture 442" descr="Untitled-1-0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4F81BD">
                  <a:tint val="45000"/>
                  <a:satMod val="400000"/>
                </a:srgbClr>
              </a:duotone>
              <a:extLst/>
            </a:blip>
            <a:srcRect l="73940" t="5316" r="8841" b="86830"/>
            <a:stretch>
              <a:fillRect/>
            </a:stretch>
          </p:blipFill>
          <p:spPr bwMode="auto">
            <a:xfrm flipV="1">
              <a:off x="4160912" y="2348880"/>
              <a:ext cx="717459" cy="448044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45" name="Picture 442" descr="Untitled-1-0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4F81BD">
                  <a:tint val="45000"/>
                  <a:satMod val="400000"/>
                </a:srgbClr>
              </a:duotone>
              <a:extLst/>
            </a:blip>
            <a:srcRect l="73940" t="5316" r="8841" b="86830"/>
            <a:stretch>
              <a:fillRect/>
            </a:stretch>
          </p:blipFill>
          <p:spPr bwMode="auto">
            <a:xfrm flipV="1">
              <a:off x="4160912" y="3340996"/>
              <a:ext cx="717459" cy="448044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46" name="Picture 442" descr="Untitled-1-0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4F81BD">
                  <a:tint val="45000"/>
                  <a:satMod val="400000"/>
                </a:srgbClr>
              </a:duotone>
              <a:extLst/>
            </a:blip>
            <a:srcRect l="73940" t="5316" r="8841" b="86830"/>
            <a:stretch>
              <a:fillRect/>
            </a:stretch>
          </p:blipFill>
          <p:spPr bwMode="auto">
            <a:xfrm flipV="1">
              <a:off x="4160912" y="4333112"/>
              <a:ext cx="717459" cy="448044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47" name="Picture 442" descr="Untitled-1-0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4F81BD">
                  <a:tint val="45000"/>
                  <a:satMod val="400000"/>
                </a:srgbClr>
              </a:duotone>
              <a:extLst/>
            </a:blip>
            <a:srcRect l="73940" t="5316" r="8841" b="86830"/>
            <a:stretch>
              <a:fillRect/>
            </a:stretch>
          </p:blipFill>
          <p:spPr bwMode="auto">
            <a:xfrm flipV="1">
              <a:off x="4160912" y="5325228"/>
              <a:ext cx="717459" cy="448044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pic>
        <p:nvPicPr>
          <p:cNvPr id="48" name="Picture 3" descr="C:\Users\xpxpxp\Desktop\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158" y="1747838"/>
            <a:ext cx="2661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 descr="C:\Users\xpxpxp\Desktop\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158" y="2733675"/>
            <a:ext cx="266113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C:\Users\xpxpxp\Desktop\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158" y="3700463"/>
            <a:ext cx="2661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C:\Users\xpxpxp\Desktop\0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158" y="4664075"/>
            <a:ext cx="2661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C:\Users\xpxpxp\Desktop\0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158" y="5622925"/>
            <a:ext cx="266113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312997" y="860889"/>
            <a:ext cx="7914794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152400" indent="-152400">
              <a:buBlip>
                <a:blip r:embed="rId10"/>
              </a:buBlip>
            </a:pPr>
            <a:r>
              <a:rPr lang="en-US" altLang="ko-KR" b="1" dirty="0" smtClean="0"/>
              <a:t>Principles of Military Feeder Operation for Gestating Sow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35511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23"/>
          <p:cNvSpPr>
            <a:spLocks noChangeArrowheads="1"/>
          </p:cNvSpPr>
          <p:nvPr/>
        </p:nvSpPr>
        <p:spPr bwMode="auto">
          <a:xfrm>
            <a:off x="18059" y="3954902"/>
            <a:ext cx="1090248" cy="118006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600" b="1" dirty="0">
              <a:latin typeface="+mn-ea"/>
            </a:endParaRPr>
          </a:p>
        </p:txBody>
      </p:sp>
      <p:pic>
        <p:nvPicPr>
          <p:cNvPr id="12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1728" y="1055548"/>
            <a:ext cx="3683886" cy="481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0" y="3857628"/>
            <a:ext cx="1261884" cy="136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1050" b="1" kern="0" dirty="0" smtClean="0">
                <a:latin typeface="+mn-ea"/>
              </a:rPr>
              <a:t>Spray Function</a:t>
            </a:r>
            <a:endParaRPr kumimoji="0" lang="en-US" altLang="ko-KR" sz="1050" b="1" kern="0" dirty="0">
              <a:latin typeface="+mn-ea"/>
            </a:endParaRPr>
          </a:p>
          <a:p>
            <a:pPr marL="171450" indent="-171450">
              <a:buFontTx/>
              <a:buChar char="-"/>
              <a:defRPr/>
            </a:pPr>
            <a:r>
              <a:rPr kumimoji="0"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More than 2 </a:t>
            </a:r>
          </a:p>
          <a:p>
            <a:pPr marL="171450" indent="-171450">
              <a:defRPr/>
            </a:pP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</a:t>
            </a: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  </a:t>
            </a:r>
            <a:r>
              <a:rPr kumimoji="0"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groups of sows </a:t>
            </a:r>
          </a:p>
          <a:p>
            <a:pPr marL="171450" indent="-171450">
              <a:defRPr/>
            </a:pP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</a:t>
            </a: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  </a:t>
            </a:r>
            <a:r>
              <a:rPr kumimoji="0"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are mixed</a:t>
            </a:r>
            <a:endParaRPr kumimoji="0" lang="en-US" altLang="ko-KR" sz="900" kern="0" dirty="0">
              <a:solidFill>
                <a:sysClr val="windowText" lastClr="000000">
                  <a:lumMod val="85000"/>
                  <a:lumOff val="15000"/>
                </a:sysClr>
              </a:solidFill>
              <a:latin typeface="+mn-ea"/>
            </a:endParaRPr>
          </a:p>
          <a:p>
            <a:pPr marL="171450" indent="-171450">
              <a:buFontTx/>
              <a:buChar char="-"/>
              <a:defRPr/>
            </a:pPr>
            <a:r>
              <a:rPr kumimoji="0"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Mark sows who </a:t>
            </a:r>
          </a:p>
          <a:p>
            <a:pPr marL="171450" indent="-171450">
              <a:defRPr/>
            </a:pP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</a:t>
            </a: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  </a:t>
            </a:r>
            <a:r>
              <a:rPr kumimoji="0"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need to be </a:t>
            </a:r>
          </a:p>
          <a:p>
            <a:pPr marL="171450" indent="-171450">
              <a:defRPr/>
            </a:pP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</a:t>
            </a: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  </a:t>
            </a:r>
            <a:r>
              <a:rPr kumimoji="0"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transferred for </a:t>
            </a:r>
          </a:p>
          <a:p>
            <a:pPr marL="171450" indent="-171450">
              <a:defRPr/>
            </a:pP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</a:t>
            </a: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  </a:t>
            </a:r>
            <a:r>
              <a:rPr kumimoji="0"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vaccination or </a:t>
            </a:r>
          </a:p>
          <a:p>
            <a:pPr marL="171450" indent="-171450">
              <a:defRPr/>
            </a:pP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</a:t>
            </a:r>
            <a:r>
              <a:rPr lang="en-US" altLang="ko-KR" sz="900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   expected delivery</a:t>
            </a:r>
            <a:endParaRPr lang="ko-KR" altLang="en-US" sz="900" dirty="0">
              <a:latin typeface="+mn-ea"/>
            </a:endParaRPr>
          </a:p>
        </p:txBody>
      </p:sp>
      <p:cxnSp>
        <p:nvCxnSpPr>
          <p:cNvPr id="16" name="직선 화살표 연결선 8"/>
          <p:cNvCxnSpPr>
            <a:cxnSpLocks noChangeShapeType="1"/>
          </p:cNvCxnSpPr>
          <p:nvPr/>
        </p:nvCxnSpPr>
        <p:spPr bwMode="auto">
          <a:xfrm>
            <a:off x="912588" y="4509120"/>
            <a:ext cx="535374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7" name="그림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854" y="1052736"/>
            <a:ext cx="3770601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867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7070" y="1196752"/>
            <a:ext cx="375138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89" y="3842339"/>
            <a:ext cx="3615771" cy="2083591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532" y="3813121"/>
            <a:ext cx="4242932" cy="2734975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6689" y="3780268"/>
            <a:ext cx="2795954" cy="36195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386" y="3786691"/>
            <a:ext cx="2795954" cy="3619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81493" y="3780268"/>
            <a:ext cx="186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Purpose (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Effect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)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1560" y="4221088"/>
            <a:ext cx="3510898" cy="1453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Release standard pigs </a:t>
            </a:r>
            <a:endParaRPr lang="en-US" altLang="ko-KR" sz="1200" kern="0" dirty="0" smtClean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0" lvl="1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(pigs over certain weight, to reduce error </a:t>
            </a:r>
          </a:p>
          <a:p>
            <a:pPr marL="0" lvl="1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of sorting with naked eyes)</a:t>
            </a:r>
            <a:endParaRPr lang="ko-KR" altLang="en-US" sz="12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Fasting is possible before shipping </a:t>
            </a: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 </a:t>
            </a: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(Only water intake in shipping compartment)</a:t>
            </a:r>
            <a:endParaRPr lang="en-US" altLang="ko-KR" sz="12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Easier pig sorting </a:t>
            </a:r>
            <a:endParaRPr lang="en-US" altLang="ko-KR" sz="12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2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Less overweight pigs </a:t>
            </a:r>
            <a:endParaRPr lang="ko-KR" altLang="en-US" sz="12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00694" y="3786190"/>
            <a:ext cx="220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Principles of Sorter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Rectangle 155"/>
          <p:cNvSpPr>
            <a:spLocks noChangeArrowheads="1"/>
          </p:cNvSpPr>
          <p:nvPr/>
        </p:nvSpPr>
        <p:spPr bwMode="auto">
          <a:xfrm>
            <a:off x="4499993" y="4125144"/>
            <a:ext cx="4464496" cy="24537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bIns="72000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Separation of feed (dry) and drinking water compartment</a:t>
            </a: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Pigs need to move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to drink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water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endParaRPr lang="en-US" altLang="ko-KR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When pig enters the sorting device, weight is measured </a:t>
            </a:r>
            <a:endParaRPr lang="en-US" altLang="ko-KR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  -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Depending on the weight, the exit is different </a:t>
            </a:r>
            <a:endParaRPr lang="en-US" altLang="ko-KR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  -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Pigs</a:t>
            </a:r>
            <a:r>
              <a:rPr lang="ko-KR" altLang="en-US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meeting the shipping weight are transferred to </a:t>
            </a: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  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shipping compartment and locked up   </a:t>
            </a:r>
            <a:endParaRPr lang="en-US" altLang="ko-KR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  -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Underweight pigs move to the opposite compartment </a:t>
            </a: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   to drink water and can go back to the feeder compartment</a:t>
            </a:r>
            <a:endParaRPr lang="en-US" altLang="ko-KR" sz="1100" kern="0" dirty="0" smtClean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More than 80%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of pigs are selected after 12 hours of </a:t>
            </a: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</a:t>
            </a: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  operation the day before shipment </a:t>
            </a:r>
            <a:endParaRPr lang="en-US" altLang="ko-KR" sz="1100" kern="0" dirty="0" smtClean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marL="177800" lvl="1" indent="-177800" defTabSz="1330325" fontAlgn="auto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Tx/>
              <a:buBlip>
                <a:blip r:embed="rId6"/>
              </a:buBlip>
              <a:defRPr/>
            </a:pPr>
            <a:r>
              <a:rPr lang="en-US" altLang="ko-KR" sz="11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Big pigs who do not pass the sorting device must be herd separately</a:t>
            </a:r>
            <a:endParaRPr lang="en-US" altLang="ko-KR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251520" y="260648"/>
            <a:ext cx="8035256" cy="3939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square" anchor="ctr" anchorCtr="0">
            <a:spAutoFit/>
          </a:bodyPr>
          <a:lstStyle/>
          <a:p>
            <a:pPr marL="156497" indent="-156497" latinLnBrk="0">
              <a:lnSpc>
                <a:spcPct val="70000"/>
              </a:lnSpc>
              <a:spcBef>
                <a:spcPct val="30000"/>
              </a:spcBef>
              <a:buSzPct val="80000"/>
              <a:defRPr/>
            </a:pPr>
            <a:r>
              <a:rPr lang="en-US" altLang="ko-KR" sz="2800" dirty="0" smtClean="0">
                <a:ln w="9525">
                  <a:noFill/>
                  <a:prstDash val="solid"/>
                </a:ln>
                <a:latin typeface="HY견고딕" pitchFamily="18" charset="-127"/>
                <a:ea typeface="HY견고딕" pitchFamily="18" charset="-127"/>
                <a:cs typeface="Tahoma" pitchFamily="34" charset="0"/>
              </a:rPr>
              <a:t>Pig Sorting Device (Sorter)</a:t>
            </a:r>
            <a:endParaRPr lang="en-US" altLang="ko-KR" sz="2800" dirty="0">
              <a:ln w="9525">
                <a:noFill/>
                <a:prstDash val="solid"/>
              </a:ln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1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18582" y="1433926"/>
            <a:ext cx="8522867" cy="4962840"/>
            <a:chOff x="-87312" y="1537097"/>
            <a:chExt cx="9577387" cy="5373562"/>
          </a:xfrm>
        </p:grpSpPr>
        <p:pic>
          <p:nvPicPr>
            <p:cNvPr id="9" name="Picture 2" descr="C:\Users\xpxpxp\Desktop\돈사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75" y="1537097"/>
              <a:ext cx="9093200" cy="482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직선 화살표 연결선 4"/>
            <p:cNvCxnSpPr>
              <a:cxnSpLocks noChangeShapeType="1"/>
            </p:cNvCxnSpPr>
            <p:nvPr/>
          </p:nvCxnSpPr>
          <p:spPr bwMode="auto">
            <a:xfrm>
              <a:off x="272480" y="1537097"/>
              <a:ext cx="570" cy="489585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직선 화살표 연결선 5"/>
            <p:cNvCxnSpPr>
              <a:cxnSpLocks noChangeShapeType="1"/>
            </p:cNvCxnSpPr>
            <p:nvPr/>
          </p:nvCxnSpPr>
          <p:spPr bwMode="auto">
            <a:xfrm flipH="1">
              <a:off x="425451" y="6577409"/>
              <a:ext cx="7443788" cy="793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-87312" y="3615135"/>
              <a:ext cx="609214" cy="33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1400">
                  <a:latin typeface="+mn-ea"/>
                  <a:ea typeface="+mn-ea"/>
                </a:rPr>
                <a:t>14m</a:t>
              </a:r>
              <a:endParaRPr lang="ko-KR" altLang="en-US" sz="1400">
                <a:latin typeface="+mn-ea"/>
                <a:ea typeface="+mn-ea"/>
              </a:endParaRPr>
            </a:p>
          </p:txBody>
        </p:sp>
        <p:sp>
          <p:nvSpPr>
            <p:cNvPr id="15" name="TextBox 7"/>
            <p:cNvSpPr txBox="1">
              <a:spLocks noChangeArrowheads="1"/>
            </p:cNvSpPr>
            <p:nvPr/>
          </p:nvSpPr>
          <p:spPr bwMode="auto">
            <a:xfrm>
              <a:off x="3946111" y="6577411"/>
              <a:ext cx="609214" cy="33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1400" dirty="0">
                  <a:latin typeface="+mn-ea"/>
                  <a:ea typeface="+mn-ea"/>
                </a:rPr>
                <a:t>16m</a:t>
              </a:r>
              <a:endParaRPr lang="ko-KR" altLang="en-US" sz="1400" dirty="0">
                <a:latin typeface="+mn-ea"/>
                <a:ea typeface="+mn-ea"/>
              </a:endParaRPr>
            </a:p>
          </p:txBody>
        </p:sp>
        <p:cxnSp>
          <p:nvCxnSpPr>
            <p:cNvPr id="17" name="직선 화살표 연결선 5"/>
            <p:cNvCxnSpPr>
              <a:cxnSpLocks noChangeShapeType="1"/>
            </p:cNvCxnSpPr>
            <p:nvPr/>
          </p:nvCxnSpPr>
          <p:spPr bwMode="auto">
            <a:xfrm flipV="1">
              <a:off x="7869238" y="5785249"/>
              <a:ext cx="0" cy="93503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237583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78"/>
          <p:cNvSpPr>
            <a:spLocks noChangeArrowheads="1"/>
          </p:cNvSpPr>
          <p:nvPr/>
        </p:nvSpPr>
        <p:spPr bwMode="auto">
          <a:xfrm>
            <a:off x="385179" y="2272258"/>
            <a:ext cx="3920947" cy="354818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>
                <a:lumMod val="65000"/>
              </a:srgbClr>
            </a:solidFill>
            <a:round/>
            <a:headEnd/>
            <a:tailEnd type="none" w="sm" len="sm"/>
          </a:ln>
          <a:effectLst>
            <a:innerShdw blurRad="88900">
              <a:srgbClr val="FFFFFF">
                <a:lumMod val="50000"/>
              </a:srgbClr>
            </a:innerShdw>
          </a:effectLst>
        </p:spPr>
        <p:txBody>
          <a:bodyPr wrap="none" lIns="0" tIns="144000" rIns="0" bIns="0">
            <a:scene3d>
              <a:camera prst="orthographicFront"/>
              <a:lightRig rig="threePt" dir="t"/>
            </a:scene3d>
            <a:sp3d>
              <a:bevelT w="1270"/>
            </a:sp3d>
          </a:bodyPr>
          <a:lstStyle>
            <a:defPPr>
              <a:defRPr lang="ko-KR"/>
            </a:defPPr>
            <a:lvl1pPr algn="l" defTabSz="1474788" rtl="0" fontAlgn="base" latinLnBrk="1">
              <a:spcBef>
                <a:spcPct val="0"/>
              </a:spcBef>
              <a:spcAft>
                <a:spcPct val="0"/>
              </a:spcAft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736600" indent="-279400" algn="l" defTabSz="1474788" rtl="0" fontAlgn="base" latinLnBrk="1">
              <a:spcBef>
                <a:spcPct val="0"/>
              </a:spcBef>
              <a:spcAft>
                <a:spcPct val="0"/>
              </a:spcAft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1474788" indent="-560388" algn="l" defTabSz="1474788" rtl="0" fontAlgn="base" latinLnBrk="1">
              <a:spcBef>
                <a:spcPct val="0"/>
              </a:spcBef>
              <a:spcAft>
                <a:spcPct val="0"/>
              </a:spcAft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2211388" indent="-839788" algn="l" defTabSz="1474788" rtl="0" fontAlgn="base" latinLnBrk="1">
              <a:spcBef>
                <a:spcPct val="0"/>
              </a:spcBef>
              <a:spcAft>
                <a:spcPct val="0"/>
              </a:spcAft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2949575" indent="-1120775" algn="l" defTabSz="1474788" rtl="0" fontAlgn="base" latinLnBrk="1">
              <a:spcBef>
                <a:spcPct val="0"/>
              </a:spcBef>
              <a:spcAft>
                <a:spcPct val="0"/>
              </a:spcAft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29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defTabSz="1042988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271AA"/>
              </a:buClr>
              <a:buSzPct val="140000"/>
              <a:tabLst>
                <a:tab pos="5648325" algn="l"/>
              </a:tabLst>
              <a:defRPr/>
            </a:pPr>
            <a:endParaRPr kumimoji="0" lang="ko-KR" altLang="en-US" sz="110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  <a:ea typeface="+mn-ea"/>
              <a:sym typeface="Monotype Sorts"/>
            </a:endParaRPr>
          </a:p>
        </p:txBody>
      </p:sp>
      <p:sp>
        <p:nvSpPr>
          <p:cNvPr id="35" name="양쪽 모서리가 둥근 사각형 34"/>
          <p:cNvSpPr/>
          <p:nvPr/>
        </p:nvSpPr>
        <p:spPr bwMode="auto">
          <a:xfrm rot="10800000" flipV="1">
            <a:off x="487518" y="2349735"/>
            <a:ext cx="3722259" cy="27818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E0EDFC"/>
              </a:gs>
              <a:gs pos="15000">
                <a:srgbClr val="8EB8E6"/>
              </a:gs>
              <a:gs pos="90000">
                <a:srgbClr val="A6CAE8"/>
              </a:gs>
              <a:gs pos="94000">
                <a:srgbClr val="437EBF"/>
              </a:gs>
            </a:gsLst>
            <a:lin ang="5400000" scaled="1"/>
            <a:tileRect/>
          </a:gradFill>
          <a:ln w="6350" cap="flat" cmpd="sng" algn="ctr">
            <a:solidFill>
              <a:srgbClr val="000000">
                <a:lumMod val="75000"/>
              </a:srgbClr>
            </a:solidFill>
            <a:prstDash val="solid"/>
          </a:ln>
          <a:effec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1270" h="25400"/>
              <a:contourClr>
                <a:srgbClr val="E6EED6"/>
              </a:contourClr>
            </a:sp3d>
          </a:bodyPr>
          <a:lstStyle/>
          <a:p>
            <a:pPr marL="0" lvl="1" indent="-142875" algn="ctr" defTabSz="762000" fontAlgn="auto"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tabLst>
                <a:tab pos="5648325" algn="l"/>
              </a:tabLst>
              <a:defRPr/>
            </a:pPr>
            <a:r>
              <a:rPr kumimoji="0" lang="ko-KR" altLang="en-US" sz="1200" kern="0" dirty="0">
                <a:ln w="11430">
                  <a:noFill/>
                </a:ln>
                <a:solidFill>
                  <a:srgbClr val="17375D"/>
                </a:solidFill>
                <a:latin typeface="+mn-ea"/>
                <a:cs typeface="Arial" pitchFamily="34" charset="0"/>
              </a:rPr>
              <a:t>“</a:t>
            </a:r>
            <a:r>
              <a:rPr kumimoji="0" lang="ko-KR" altLang="en-US" sz="1200" kern="0" dirty="0" err="1" smtClean="0">
                <a:ln w="11430">
                  <a:noFill/>
                </a:ln>
                <a:solidFill>
                  <a:srgbClr val="17375D"/>
                </a:solidFill>
                <a:latin typeface="+mn-ea"/>
                <a:cs typeface="Arial" pitchFamily="34" charset="0"/>
              </a:rPr>
              <a:t>ㅂ</a:t>
            </a:r>
            <a:r>
              <a:rPr kumimoji="0" lang="ko-KR" altLang="en-US" sz="1200" kern="0" dirty="0" smtClean="0">
                <a:ln w="11430">
                  <a:noFill/>
                </a:ln>
                <a:solidFill>
                  <a:srgbClr val="17375D"/>
                </a:solidFill>
                <a:latin typeface="+mn-ea"/>
                <a:cs typeface="Arial" pitchFamily="34" charset="0"/>
              </a:rPr>
              <a:t> </a:t>
            </a:r>
            <a:r>
              <a:rPr kumimoji="0" lang="en-US" altLang="ko-KR" sz="1200" kern="0" dirty="0" smtClean="0">
                <a:ln w="11430">
                  <a:noFill/>
                </a:ln>
                <a:solidFill>
                  <a:srgbClr val="17375D"/>
                </a:solidFill>
                <a:latin typeface="+mn-ea"/>
                <a:cs typeface="Arial" pitchFamily="34" charset="0"/>
              </a:rPr>
              <a:t>Farm</a:t>
            </a:r>
            <a:r>
              <a:rPr kumimoji="0" lang="ko-KR" altLang="en-US" sz="1200" kern="0" dirty="0" smtClean="0">
                <a:ln w="11430">
                  <a:noFill/>
                </a:ln>
                <a:solidFill>
                  <a:srgbClr val="17375D"/>
                </a:solidFill>
                <a:latin typeface="+mn-ea"/>
                <a:cs typeface="Arial" pitchFamily="34" charset="0"/>
              </a:rPr>
              <a:t>” </a:t>
            </a:r>
            <a:r>
              <a:rPr kumimoji="0" lang="en-US" altLang="ko-KR" sz="1200" kern="0" dirty="0" smtClean="0">
                <a:ln w="11430">
                  <a:noFill/>
                </a:ln>
                <a:solidFill>
                  <a:srgbClr val="17375D"/>
                </a:solidFill>
                <a:latin typeface="+mn-ea"/>
                <a:cs typeface="Arial" pitchFamily="34" charset="0"/>
              </a:rPr>
              <a:t>Application</a:t>
            </a:r>
            <a:endParaRPr kumimoji="0" lang="ko-KR" altLang="en-US" sz="1200" kern="0" dirty="0">
              <a:ln w="11430">
                <a:noFill/>
              </a:ln>
              <a:solidFill>
                <a:srgbClr val="17375D"/>
              </a:solidFill>
              <a:latin typeface="+mn-ea"/>
              <a:cs typeface="Arial" pitchFamily="34" charset="0"/>
            </a:endParaRPr>
          </a:p>
        </p:txBody>
      </p:sp>
      <p:sp>
        <p:nvSpPr>
          <p:cNvPr id="36" name="모서리가 둥근 직사각형 35"/>
          <p:cNvSpPr/>
          <p:nvPr/>
        </p:nvSpPr>
        <p:spPr bwMode="auto">
          <a:xfrm>
            <a:off x="458666" y="5465573"/>
            <a:ext cx="1805354" cy="241300"/>
          </a:xfrm>
          <a:prstGeom prst="roundRect">
            <a:avLst>
              <a:gd name="adj" fmla="val 8832"/>
            </a:avLst>
          </a:prstGeom>
          <a:gradFill>
            <a:gsLst>
              <a:gs pos="0">
                <a:srgbClr val="FFFFFF">
                  <a:lumMod val="95000"/>
                </a:srgbClr>
              </a:gs>
              <a:gs pos="17000">
                <a:srgbClr val="FFFFFF">
                  <a:lumMod val="85000"/>
                </a:srgbClr>
              </a:gs>
              <a:gs pos="83000">
                <a:srgbClr val="FFFFFF">
                  <a:lumMod val="85000"/>
                </a:srgbClr>
              </a:gs>
              <a:gs pos="100000">
                <a:srgbClr val="FFFFFF">
                  <a:lumMod val="95000"/>
                </a:srgbClr>
              </a:gs>
            </a:gsLst>
            <a:lin ang="5400000" scaled="0"/>
          </a:gra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>
            <a:outerShdw sx="1000" sy="1000" algn="ctr" rotWithShape="0">
              <a:srgbClr val="000000">
                <a:lumMod val="50000"/>
                <a:lumOff val="50000"/>
              </a:srgbClr>
            </a:outerShdw>
          </a:effectLst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bg1"/>
              </a:contourClr>
            </a:sp3d>
          </a:bodyPr>
          <a:lstStyle/>
          <a:p>
            <a:pPr algn="ctr" defTabSz="1330325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00" kern="0" dirty="0" err="1">
              <a:solidFill>
                <a:srgbClr val="2E2B1A"/>
              </a:solidFill>
              <a:latin typeface="+mn-ea"/>
              <a:cs typeface="산돌고딕B"/>
            </a:endParaRPr>
          </a:p>
        </p:txBody>
      </p:sp>
      <p:sp>
        <p:nvSpPr>
          <p:cNvPr id="37" name="모서리가 둥근 직사각형 36"/>
          <p:cNvSpPr/>
          <p:nvPr/>
        </p:nvSpPr>
        <p:spPr bwMode="auto">
          <a:xfrm>
            <a:off x="2429608" y="5465573"/>
            <a:ext cx="1809750" cy="242888"/>
          </a:xfrm>
          <a:prstGeom prst="roundRect">
            <a:avLst>
              <a:gd name="adj" fmla="val 8832"/>
            </a:avLst>
          </a:prstGeom>
          <a:gradFill>
            <a:gsLst>
              <a:gs pos="100000">
                <a:srgbClr val="DDECF7"/>
              </a:gs>
              <a:gs pos="83000">
                <a:srgbClr val="B1D6ED"/>
              </a:gs>
              <a:gs pos="14000">
                <a:srgbClr val="B1D6ED"/>
              </a:gs>
              <a:gs pos="0">
                <a:srgbClr val="DDECF7"/>
              </a:gs>
            </a:gsLst>
            <a:lin ang="16200000" scaled="1"/>
          </a:gradFill>
          <a:ln w="12700" cap="flat" cmpd="sng" algn="ctr">
            <a:solidFill>
              <a:srgbClr val="004074">
                <a:lumMod val="40000"/>
                <a:lumOff val="60000"/>
              </a:srgbClr>
            </a:solidFill>
            <a:prstDash val="solid"/>
          </a:ln>
          <a:effectLst/>
        </p:spPr>
        <p:txBody>
          <a:bodyPr>
            <a:scene3d>
              <a:camera prst="orthographicFront"/>
              <a:lightRig rig="threePt" dir="t"/>
            </a:scene3d>
            <a:sp3d>
              <a:bevelT w="1270"/>
              <a:contourClr>
                <a:schemeClr val="bg1"/>
              </a:contourClr>
            </a:sp3d>
          </a:bodyPr>
          <a:lstStyle/>
          <a:p>
            <a:pPr algn="ctr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00" kern="0" dirty="0" err="1">
              <a:solidFill>
                <a:srgbClr val="112843"/>
              </a:solidFill>
              <a:latin typeface="+mn-ea"/>
            </a:endParaRPr>
          </a:p>
        </p:txBody>
      </p:sp>
      <p:sp>
        <p:nvSpPr>
          <p:cNvPr id="38" name="직사각형 37"/>
          <p:cNvSpPr/>
          <p:nvPr/>
        </p:nvSpPr>
        <p:spPr bwMode="auto">
          <a:xfrm>
            <a:off x="323530" y="5470337"/>
            <a:ext cx="2106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kern="0" dirty="0" smtClean="0">
                <a:solidFill>
                  <a:sysClr val="windowText" lastClr="000000"/>
                </a:solidFill>
                <a:latin typeface="+mn-ea"/>
              </a:rPr>
              <a:t>[</a:t>
            </a:r>
            <a:r>
              <a:rPr lang="en-US" altLang="ko-KR" sz="900" kern="0" dirty="0" smtClean="0">
                <a:solidFill>
                  <a:sysClr val="windowText" lastClr="000000"/>
                </a:solidFill>
                <a:latin typeface="+mn-ea"/>
              </a:rPr>
              <a:t>Before</a:t>
            </a:r>
            <a:r>
              <a:rPr kumimoji="0" lang="en-US" altLang="ko-KR" sz="900" kern="0" dirty="0" smtClean="0">
                <a:solidFill>
                  <a:sysClr val="windowText" lastClr="000000"/>
                </a:solidFill>
                <a:latin typeface="+mn-ea"/>
              </a:rPr>
              <a:t>: 1,1+Grade Appearance Rate</a:t>
            </a:r>
            <a:r>
              <a:rPr kumimoji="0" lang="ko-KR" altLang="en-US" sz="900" kern="0" dirty="0" smtClean="0">
                <a:solidFill>
                  <a:sysClr val="windowText" lastClr="000000"/>
                </a:solidFill>
                <a:latin typeface="+mn-ea"/>
              </a:rPr>
              <a:t> </a:t>
            </a:r>
            <a:r>
              <a:rPr kumimoji="0" lang="en-US" altLang="ko-KR" sz="900" kern="0" dirty="0">
                <a:solidFill>
                  <a:sysClr val="windowText" lastClr="000000"/>
                </a:solidFill>
                <a:latin typeface="+mn-ea"/>
              </a:rPr>
              <a:t>: 62%~76%]</a:t>
            </a:r>
          </a:p>
        </p:txBody>
      </p:sp>
      <p:sp>
        <p:nvSpPr>
          <p:cNvPr id="39" name="직사각형 38"/>
          <p:cNvSpPr/>
          <p:nvPr/>
        </p:nvSpPr>
        <p:spPr bwMode="auto">
          <a:xfrm>
            <a:off x="2346081" y="5470339"/>
            <a:ext cx="196068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n-US" altLang="ko-KR" sz="900" kern="0" dirty="0" smtClean="0">
                <a:solidFill>
                  <a:sysClr val="windowText" lastClr="000000"/>
                </a:solidFill>
                <a:latin typeface="+mn-ea"/>
              </a:rPr>
              <a:t>[</a:t>
            </a:r>
            <a:r>
              <a:rPr lang="en-US" altLang="ko-KR" sz="900" kern="0" dirty="0" smtClean="0">
                <a:solidFill>
                  <a:sysClr val="windowText" lastClr="000000"/>
                </a:solidFill>
                <a:latin typeface="+mn-ea"/>
              </a:rPr>
              <a:t>Before</a:t>
            </a:r>
            <a:r>
              <a:rPr kumimoji="0" lang="ko-KR" altLang="en-US" sz="900" kern="0" dirty="0" smtClean="0">
                <a:solidFill>
                  <a:sysClr val="windowText" lastClr="000000"/>
                </a:solidFill>
                <a:latin typeface="+mn-ea"/>
              </a:rPr>
              <a:t> </a:t>
            </a:r>
            <a:r>
              <a:rPr kumimoji="0" lang="en-US" altLang="ko-KR" sz="900" kern="0" dirty="0">
                <a:solidFill>
                  <a:sysClr val="windowText" lastClr="000000"/>
                </a:solidFill>
                <a:latin typeface="+mn-ea"/>
              </a:rPr>
              <a:t>: </a:t>
            </a:r>
            <a:r>
              <a:rPr lang="en-US" altLang="ko-KR" sz="900" kern="0" dirty="0" smtClean="0">
                <a:solidFill>
                  <a:sysClr val="windowText" lastClr="000000"/>
                </a:solidFill>
                <a:latin typeface="+mn-ea"/>
              </a:rPr>
              <a:t>1,1+Grade Appearance Rate </a:t>
            </a:r>
            <a:r>
              <a:rPr lang="en-US" altLang="ko-KR" sz="900" kern="0" dirty="0" smtClean="0">
                <a:solidFill>
                  <a:sysClr val="windowText" lastClr="000000"/>
                </a:solidFill>
                <a:latin typeface="+mn-ea"/>
              </a:rPr>
              <a:t>: </a:t>
            </a:r>
            <a:r>
              <a:rPr kumimoji="0" lang="en-US" altLang="ko-KR" sz="900" kern="0" dirty="0" smtClean="0">
                <a:solidFill>
                  <a:sysClr val="windowText" lastClr="000000"/>
                </a:solidFill>
                <a:latin typeface="+mn-ea"/>
              </a:rPr>
              <a:t>85</a:t>
            </a:r>
            <a:r>
              <a:rPr kumimoji="0" lang="en-US" altLang="ko-KR" sz="900" kern="0" dirty="0">
                <a:solidFill>
                  <a:sysClr val="windowText" lastClr="000000"/>
                </a:solidFill>
                <a:latin typeface="+mn-ea"/>
              </a:rPr>
              <a:t>%~]</a:t>
            </a:r>
          </a:p>
        </p:txBody>
      </p:sp>
      <p:cxnSp>
        <p:nvCxnSpPr>
          <p:cNvPr id="40" name="직선 연결선 185"/>
          <p:cNvCxnSpPr>
            <a:cxnSpLocks noChangeShapeType="1"/>
          </p:cNvCxnSpPr>
          <p:nvPr/>
        </p:nvCxnSpPr>
        <p:spPr bwMode="auto">
          <a:xfrm flipH="1">
            <a:off x="2346081" y="2628711"/>
            <a:ext cx="0" cy="3192462"/>
          </a:xfrm>
          <a:prstGeom prst="line">
            <a:avLst/>
          </a:prstGeom>
          <a:noFill/>
          <a:ln w="12700" algn="ctr">
            <a:solidFill>
              <a:srgbClr val="BFBFB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" name="모서리가 둥근 직사각형 40"/>
          <p:cNvSpPr/>
          <p:nvPr/>
        </p:nvSpPr>
        <p:spPr bwMode="auto">
          <a:xfrm>
            <a:off x="4914063" y="4824038"/>
            <a:ext cx="3832788" cy="405029"/>
          </a:xfrm>
          <a:prstGeom prst="roundRect">
            <a:avLst>
              <a:gd name="adj" fmla="val 4679"/>
            </a:avLst>
          </a:prstGeom>
          <a:gradFill>
            <a:gsLst>
              <a:gs pos="0">
                <a:srgbClr val="9DBDE3"/>
              </a:gs>
              <a:gs pos="10000">
                <a:srgbClr val="2E5F9A"/>
              </a:gs>
              <a:gs pos="80000">
                <a:srgbClr val="1C3A5E"/>
              </a:gs>
              <a:gs pos="100000">
                <a:srgbClr val="6898D2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36000" tIns="36000" rIns="36000" bIns="36000" anchor="ctr">
            <a:scene3d>
              <a:camera prst="orthographicFront"/>
              <a:lightRig rig="threePt" dir="t"/>
            </a:scene3d>
            <a:sp3d contourW="25400">
              <a:bevelT w="0"/>
              <a:contourClr>
                <a:srgbClr val="101A38"/>
              </a:contourClr>
            </a:sp3d>
          </a:bodyPr>
          <a:lstStyle/>
          <a:p>
            <a:pPr marL="0" lvl="1" indent="-142875" algn="ctr" defTabSz="1330325" latinLnBrk="1">
              <a:lnSpc>
                <a:spcPct val="90000"/>
              </a:lnSpc>
              <a:buClr>
                <a:sysClr val="windowText" lastClr="000000"/>
              </a:buClr>
              <a:buSzPct val="140000"/>
              <a:tabLst>
                <a:tab pos="5648325" algn="l"/>
              </a:tabLst>
              <a:defRPr/>
            </a:pPr>
            <a:r>
              <a:rPr lang="en-US" altLang="ko-KR" sz="1200" kern="0" dirty="0" smtClean="0">
                <a:solidFill>
                  <a:srgbClr val="FFFFFF"/>
                </a:solidFill>
                <a:latin typeface="+mn-ea"/>
                <a:sym typeface="한컴바탕" pitchFamily="18" charset="2"/>
              </a:rPr>
              <a:t>Improved meat quality due to reduced stress during transportation </a:t>
            </a:r>
            <a:endParaRPr lang="en-US" altLang="ko-KR" sz="1200" kern="0" dirty="0">
              <a:solidFill>
                <a:srgbClr val="FFFFFF"/>
              </a:solidFill>
              <a:latin typeface="+mn-ea"/>
              <a:sym typeface="한컴바탕" pitchFamily="18" charset="2"/>
            </a:endParaRPr>
          </a:p>
        </p:txBody>
      </p:sp>
      <p:sp>
        <p:nvSpPr>
          <p:cNvPr id="42" name="모서리가 둥근 직사각형 41"/>
          <p:cNvSpPr/>
          <p:nvPr/>
        </p:nvSpPr>
        <p:spPr bwMode="auto">
          <a:xfrm>
            <a:off x="4923780" y="5394274"/>
            <a:ext cx="3832788" cy="411845"/>
          </a:xfrm>
          <a:prstGeom prst="roundRect">
            <a:avLst>
              <a:gd name="adj" fmla="val 2913"/>
            </a:avLst>
          </a:prstGeom>
          <a:gradFill>
            <a:gsLst>
              <a:gs pos="0">
                <a:srgbClr val="9DBDE3"/>
              </a:gs>
              <a:gs pos="10000">
                <a:srgbClr val="2E5F9A"/>
              </a:gs>
              <a:gs pos="80000">
                <a:srgbClr val="1C3A5E"/>
              </a:gs>
              <a:gs pos="100000">
                <a:srgbClr val="6898D2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36000" tIns="36000" rIns="36000" bIns="36000" anchor="ctr">
            <a:scene3d>
              <a:camera prst="orthographicFront"/>
              <a:lightRig rig="threePt" dir="t"/>
            </a:scene3d>
            <a:sp3d contourW="25400">
              <a:bevelT w="0"/>
              <a:contourClr>
                <a:srgbClr val="101A38"/>
              </a:contourClr>
            </a:sp3d>
          </a:bodyPr>
          <a:lstStyle/>
          <a:p>
            <a:pPr marL="0" lvl="1" indent="-142875" algn="ctr" defTabSz="1330325" latinLnBrk="1">
              <a:lnSpc>
                <a:spcPct val="90000"/>
              </a:lnSpc>
              <a:buClr>
                <a:sysClr val="windowText" lastClr="000000"/>
              </a:buClr>
              <a:buSzPct val="140000"/>
              <a:tabLst>
                <a:tab pos="5648325" algn="l"/>
              </a:tabLst>
              <a:defRPr/>
            </a:pPr>
            <a:r>
              <a:rPr lang="en-US" altLang="ko-KR" sz="1200" kern="0" dirty="0" smtClean="0">
                <a:solidFill>
                  <a:srgbClr val="FFFFFF"/>
                </a:solidFill>
                <a:latin typeface="+mn-ea"/>
                <a:sym typeface="한컴바탕" pitchFamily="18" charset="2"/>
              </a:rPr>
              <a:t>Higher meat processing yield and </a:t>
            </a:r>
            <a:r>
              <a:rPr lang="en-US" altLang="ko-KR" sz="1200" kern="0" dirty="0" smtClean="0">
                <a:solidFill>
                  <a:srgbClr val="FFFFFF"/>
                </a:solidFill>
                <a:latin typeface="+mn-ea"/>
                <a:sym typeface="한컴바탕" pitchFamily="18" charset="2"/>
              </a:rPr>
              <a:t>productivity </a:t>
            </a:r>
            <a:endParaRPr lang="en-US" altLang="ko-KR" sz="1200" kern="0" dirty="0">
              <a:solidFill>
                <a:srgbClr val="FFFFFF"/>
              </a:solidFill>
              <a:latin typeface="+mn-ea"/>
              <a:sym typeface="한컴바탕" pitchFamily="18" charset="2"/>
            </a:endParaRPr>
          </a:p>
        </p:txBody>
      </p:sp>
      <p:sp>
        <p:nvSpPr>
          <p:cNvPr id="43" name="모서리가 둥근 직사각형 42"/>
          <p:cNvSpPr/>
          <p:nvPr/>
        </p:nvSpPr>
        <p:spPr bwMode="auto">
          <a:xfrm>
            <a:off x="4904345" y="2421743"/>
            <a:ext cx="3832788" cy="421013"/>
          </a:xfrm>
          <a:prstGeom prst="roundRect">
            <a:avLst>
              <a:gd name="adj" fmla="val 8979"/>
            </a:avLst>
          </a:prstGeom>
          <a:gradFill>
            <a:gsLst>
              <a:gs pos="0">
                <a:srgbClr val="9DBDE3"/>
              </a:gs>
              <a:gs pos="10000">
                <a:srgbClr val="2E5F9A"/>
              </a:gs>
              <a:gs pos="80000">
                <a:srgbClr val="1C3A5E"/>
              </a:gs>
              <a:gs pos="100000">
                <a:srgbClr val="6898D2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36000" tIns="36000" rIns="36000" bIns="36000" anchor="ctr">
            <a:scene3d>
              <a:camera prst="orthographicFront"/>
              <a:lightRig rig="threePt" dir="t"/>
            </a:scene3d>
            <a:sp3d contourW="25400">
              <a:bevelT w="0"/>
              <a:contourClr>
                <a:srgbClr val="101A38"/>
              </a:contourClr>
            </a:sp3d>
          </a:bodyPr>
          <a:lstStyle/>
          <a:p>
            <a:pPr marL="0" lvl="1" indent="-142875" algn="ctr" defTabSz="1330325" latinLnBrk="1">
              <a:lnSpc>
                <a:spcPct val="90000"/>
              </a:lnSpc>
              <a:buClr>
                <a:sysClr val="windowText" lastClr="000000"/>
              </a:buClr>
              <a:buSzPct val="140000"/>
              <a:tabLst>
                <a:tab pos="5648325" algn="l"/>
              </a:tabLst>
              <a:defRPr/>
            </a:pPr>
            <a:r>
              <a:rPr lang="en-US" altLang="ko-KR" sz="1200" kern="0" dirty="0" smtClean="0">
                <a:solidFill>
                  <a:srgbClr val="FFFFFF"/>
                </a:solidFill>
                <a:latin typeface="+mn-ea"/>
                <a:sym typeface="한컴바탕" pitchFamily="18" charset="2"/>
              </a:rPr>
              <a:t>Selective shipment of standard pigs raises shipping grade </a:t>
            </a:r>
            <a:endParaRPr lang="en-US" altLang="ko-KR" sz="1200" kern="0" dirty="0">
              <a:solidFill>
                <a:srgbClr val="FFFFFF"/>
              </a:solidFill>
              <a:latin typeface="+mn-ea"/>
              <a:sym typeface="한컴바탕" pitchFamily="18" charset="2"/>
            </a:endParaRPr>
          </a:p>
        </p:txBody>
      </p:sp>
      <p:sp>
        <p:nvSpPr>
          <p:cNvPr id="44" name="모서리가 둥근 직사각형 43"/>
          <p:cNvSpPr/>
          <p:nvPr/>
        </p:nvSpPr>
        <p:spPr bwMode="auto">
          <a:xfrm>
            <a:off x="4914062" y="4252388"/>
            <a:ext cx="3832788" cy="406442"/>
          </a:xfrm>
          <a:prstGeom prst="roundRect">
            <a:avLst>
              <a:gd name="adj" fmla="val 6712"/>
            </a:avLst>
          </a:prstGeom>
          <a:gradFill>
            <a:gsLst>
              <a:gs pos="0">
                <a:srgbClr val="9DBDE3"/>
              </a:gs>
              <a:gs pos="10000">
                <a:srgbClr val="2E5F9A"/>
              </a:gs>
              <a:gs pos="80000">
                <a:srgbClr val="1C3A5E"/>
              </a:gs>
              <a:gs pos="100000">
                <a:srgbClr val="6898D2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anchor="ctr">
            <a:scene3d>
              <a:camera prst="orthographicFront"/>
              <a:lightRig rig="threePt" dir="t"/>
            </a:scene3d>
            <a:sp3d contourW="25400">
              <a:bevelT w="0"/>
              <a:contourClr>
                <a:srgbClr val="101A38"/>
              </a:contourClr>
            </a:sp3d>
          </a:bodyPr>
          <a:lstStyle/>
          <a:p>
            <a:pPr marL="0" lvl="1" indent="-142875" algn="ctr" defTabSz="1330325" latinLnBrk="1">
              <a:lnSpc>
                <a:spcPct val="90000"/>
              </a:lnSpc>
              <a:buClr>
                <a:sysClr val="windowText" lastClr="000000"/>
              </a:buClr>
              <a:buSzPct val="140000"/>
              <a:tabLst>
                <a:tab pos="5648325" algn="l"/>
              </a:tabLst>
              <a:defRPr/>
            </a:pPr>
            <a:r>
              <a:rPr lang="en-US" altLang="ko-KR" sz="1200" kern="0" dirty="0" smtClean="0">
                <a:solidFill>
                  <a:srgbClr val="FFFFFF"/>
                </a:solidFill>
                <a:latin typeface="+mn-ea"/>
                <a:sym typeface="한컴바탕" pitchFamily="18" charset="2"/>
              </a:rPr>
              <a:t>Less stress of pigs when being transported after fasting </a:t>
            </a:r>
            <a:endParaRPr lang="en-US" altLang="ko-KR" sz="1200" kern="0" dirty="0">
              <a:solidFill>
                <a:srgbClr val="FFFFFF"/>
              </a:solidFill>
              <a:latin typeface="+mn-ea"/>
              <a:sym typeface="한컴바탕" pitchFamily="18" charset="2"/>
            </a:endParaRPr>
          </a:p>
        </p:txBody>
      </p:sp>
      <p:sp>
        <p:nvSpPr>
          <p:cNvPr id="45" name="모서리가 둥근 직사각형 44"/>
          <p:cNvSpPr/>
          <p:nvPr/>
        </p:nvSpPr>
        <p:spPr bwMode="auto">
          <a:xfrm>
            <a:off x="4904345" y="3007961"/>
            <a:ext cx="3832788" cy="474847"/>
          </a:xfrm>
          <a:prstGeom prst="roundRect">
            <a:avLst>
              <a:gd name="adj" fmla="val 4738"/>
            </a:avLst>
          </a:prstGeom>
          <a:gradFill>
            <a:gsLst>
              <a:gs pos="0">
                <a:srgbClr val="9DBDE3"/>
              </a:gs>
              <a:gs pos="10000">
                <a:srgbClr val="2E5F9A"/>
              </a:gs>
              <a:gs pos="80000">
                <a:srgbClr val="1C3A5E"/>
              </a:gs>
              <a:gs pos="100000">
                <a:srgbClr val="6898D2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36000" tIns="36000" rIns="36000" bIns="36000" anchor="ctr">
            <a:scene3d>
              <a:camera prst="orthographicFront"/>
              <a:lightRig rig="threePt" dir="t"/>
            </a:scene3d>
            <a:sp3d contourW="25400">
              <a:bevelT w="0"/>
              <a:contourClr>
                <a:srgbClr val="101A38"/>
              </a:contourClr>
            </a:sp3d>
          </a:bodyPr>
          <a:lstStyle/>
          <a:p>
            <a:pPr marL="0" lvl="1" indent="-142875" algn="ctr" defTabSz="1330325" latinLnBrk="1">
              <a:lnSpc>
                <a:spcPct val="90000"/>
              </a:lnSpc>
              <a:buClr>
                <a:sysClr val="windowText" lastClr="000000"/>
              </a:buClr>
              <a:buSzPct val="140000"/>
              <a:tabLst>
                <a:tab pos="5648325" algn="l"/>
              </a:tabLst>
              <a:defRPr/>
            </a:pPr>
            <a:r>
              <a:rPr lang="en-US" altLang="ko-KR" sz="1200" kern="0" dirty="0" smtClean="0">
                <a:solidFill>
                  <a:srgbClr val="FFFFFF"/>
                </a:solidFill>
                <a:latin typeface="+mn-ea"/>
                <a:sym typeface="한컴바탕" pitchFamily="18" charset="2"/>
              </a:rPr>
              <a:t>Shortening of shipping time and shipping of uniform pigs through automatic sorter</a:t>
            </a:r>
            <a:endParaRPr lang="en-US" altLang="ko-KR" sz="1200" kern="0" dirty="0">
              <a:solidFill>
                <a:srgbClr val="FFFFFF"/>
              </a:solidFill>
              <a:latin typeface="+mn-ea"/>
              <a:sym typeface="한컴바탕" pitchFamily="18" charset="2"/>
            </a:endParaRPr>
          </a:p>
        </p:txBody>
      </p:sp>
      <p:sp>
        <p:nvSpPr>
          <p:cNvPr id="46" name="모서리가 둥근 직사각형 45"/>
          <p:cNvSpPr/>
          <p:nvPr/>
        </p:nvSpPr>
        <p:spPr bwMode="auto">
          <a:xfrm>
            <a:off x="4914062" y="3648010"/>
            <a:ext cx="3832788" cy="439173"/>
          </a:xfrm>
          <a:prstGeom prst="roundRect">
            <a:avLst>
              <a:gd name="adj" fmla="val 3769"/>
            </a:avLst>
          </a:prstGeom>
          <a:gradFill>
            <a:gsLst>
              <a:gs pos="0">
                <a:srgbClr val="9DBDE3"/>
              </a:gs>
              <a:gs pos="10000">
                <a:srgbClr val="2E5F9A"/>
              </a:gs>
              <a:gs pos="80000">
                <a:srgbClr val="1C3A5E"/>
              </a:gs>
              <a:gs pos="100000">
                <a:srgbClr val="6898D2"/>
              </a:gs>
            </a:gsLst>
            <a:lin ang="5400000" scaled="0"/>
          </a:gradFill>
          <a:ln w="9525" cmpd="sng">
            <a:gradFill>
              <a:gsLst>
                <a:gs pos="0">
                  <a:srgbClr val="2C479C"/>
                </a:gs>
                <a:gs pos="50000">
                  <a:srgbClr val="9DB6ED"/>
                </a:gs>
                <a:gs pos="100000">
                  <a:srgbClr val="24397E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lIns="36000" tIns="36000" rIns="36000" bIns="36000" anchor="ctr">
            <a:scene3d>
              <a:camera prst="orthographicFront"/>
              <a:lightRig rig="threePt" dir="t"/>
            </a:scene3d>
            <a:sp3d contourW="25400">
              <a:bevelT w="0"/>
              <a:contourClr>
                <a:srgbClr val="101A38"/>
              </a:contourClr>
            </a:sp3d>
          </a:bodyPr>
          <a:lstStyle/>
          <a:p>
            <a:pPr marL="0" lvl="1" indent="-142875" algn="ctr" defTabSz="1330325" latinLnBrk="1">
              <a:lnSpc>
                <a:spcPct val="90000"/>
              </a:lnSpc>
              <a:buClr>
                <a:sysClr val="windowText" lastClr="000000"/>
              </a:buClr>
              <a:buSzPct val="140000"/>
              <a:tabLst>
                <a:tab pos="5648325" algn="l"/>
              </a:tabLst>
              <a:defRPr/>
            </a:pPr>
            <a:r>
              <a:rPr lang="en-US" altLang="ko-KR" sz="1200" kern="0" dirty="0" smtClean="0">
                <a:solidFill>
                  <a:srgbClr val="FFFFFF"/>
                </a:solidFill>
                <a:latin typeface="+mn-ea"/>
                <a:sym typeface="한컴바탕" pitchFamily="18" charset="2"/>
              </a:rPr>
              <a:t>Reduction of labor by automatic sorting through sorter </a:t>
            </a:r>
            <a:r>
              <a:rPr lang="ko-KR" altLang="en-US" sz="1200" kern="0" dirty="0" smtClean="0">
                <a:solidFill>
                  <a:srgbClr val="FFFFFF"/>
                </a:solidFill>
                <a:latin typeface="+mn-ea"/>
                <a:sym typeface="한컴바탕" pitchFamily="18" charset="2"/>
              </a:rPr>
              <a:t> </a:t>
            </a:r>
            <a:endParaRPr lang="en-US" altLang="ko-KR" sz="1200" kern="0" dirty="0">
              <a:solidFill>
                <a:srgbClr val="FFFFFF"/>
              </a:solidFill>
              <a:latin typeface="+mn-ea"/>
              <a:sym typeface="한컴바탕" pitchFamily="18" charset="2"/>
            </a:endParaRPr>
          </a:p>
        </p:txBody>
      </p:sp>
      <p:pic>
        <p:nvPicPr>
          <p:cNvPr id="47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97" y="2660461"/>
            <a:ext cx="1852246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043" y="2660461"/>
            <a:ext cx="185078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043" y="3884426"/>
            <a:ext cx="185078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97" y="3884426"/>
            <a:ext cx="185078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7"/>
          <p:cNvSpPr>
            <a:spLocks noChangeArrowheads="1"/>
          </p:cNvSpPr>
          <p:nvPr/>
        </p:nvSpPr>
        <p:spPr bwMode="auto">
          <a:xfrm>
            <a:off x="252379" y="635777"/>
            <a:ext cx="865153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152400" indent="-152400">
              <a:buBlip>
                <a:blip r:embed="rId7"/>
              </a:buBlip>
            </a:pPr>
            <a:r>
              <a:rPr lang="en-US" altLang="ko-KR" b="1" dirty="0" smtClean="0">
                <a:latin typeface="+mn-ea"/>
              </a:rPr>
              <a:t>With the pig sorter,</a:t>
            </a:r>
            <a:r>
              <a:rPr lang="ko-KR" altLang="en-US" b="1" dirty="0" smtClean="0">
                <a:latin typeface="+mn-ea"/>
              </a:rPr>
              <a:t> </a:t>
            </a:r>
            <a:r>
              <a:rPr lang="en-US" altLang="ko-KR" b="1" dirty="0" smtClean="0">
                <a:latin typeface="+mn-ea"/>
              </a:rPr>
              <a:t>maximize farm income by raising shipping grade, saving labor, and fasting before shipping </a:t>
            </a:r>
            <a:endParaRPr lang="ko-KR" altLang="en-US" b="1" dirty="0">
              <a:latin typeface="+mn-ea"/>
            </a:endParaRPr>
          </a:p>
        </p:txBody>
      </p:sp>
      <p:sp>
        <p:nvSpPr>
          <p:cNvPr id="58" name="AutoShape 23"/>
          <p:cNvSpPr>
            <a:spLocks noChangeArrowheads="1"/>
          </p:cNvSpPr>
          <p:nvPr/>
        </p:nvSpPr>
        <p:spPr bwMode="auto">
          <a:xfrm>
            <a:off x="323530" y="1771837"/>
            <a:ext cx="4065623" cy="432223"/>
          </a:xfrm>
          <a:prstGeom prst="roundRect">
            <a:avLst>
              <a:gd name="adj" fmla="val 16667"/>
            </a:avLst>
          </a:prstGeom>
          <a:blipFill>
            <a:blip r:embed="rId8" cstate="print"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+mn-ea"/>
              </a:rPr>
              <a:t>Use Case of Pig Sorter</a:t>
            </a:r>
            <a:endParaRPr lang="en-US" altLang="ko-KR" sz="16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9" name="AutoShape 23"/>
          <p:cNvSpPr>
            <a:spLocks noChangeArrowheads="1"/>
          </p:cNvSpPr>
          <p:nvPr/>
        </p:nvSpPr>
        <p:spPr bwMode="auto">
          <a:xfrm>
            <a:off x="4783290" y="1773668"/>
            <a:ext cx="4041675" cy="432223"/>
          </a:xfrm>
          <a:prstGeom prst="roundRect">
            <a:avLst>
              <a:gd name="adj" fmla="val 16667"/>
            </a:avLst>
          </a:prstGeom>
          <a:blipFill dpi="0" rotWithShape="1">
            <a:blip r:embed="rId8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r>
              <a:rPr lang="en-US" altLang="ko-KR" sz="1600" b="1" dirty="0" smtClean="0">
                <a:latin typeface="+mn-ea"/>
              </a:rPr>
              <a:t>Effects of Automatic Sorting </a:t>
            </a:r>
            <a:endParaRPr lang="en-US" altLang="ko-KR" sz="16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65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7"/>
          <p:cNvSpPr>
            <a:spLocks noChangeArrowheads="1"/>
          </p:cNvSpPr>
          <p:nvPr/>
        </p:nvSpPr>
        <p:spPr bwMode="auto">
          <a:xfrm>
            <a:off x="411451" y="811510"/>
            <a:ext cx="7914794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152400" indent="-152400">
              <a:buBlip>
                <a:blip r:embed="rId3"/>
              </a:buBlip>
            </a:pPr>
            <a:r>
              <a:rPr lang="en-US" altLang="ko-KR" b="1" dirty="0" smtClean="0">
                <a:latin typeface="+mn-ea"/>
              </a:rPr>
              <a:t> Prevent farm damage using water intake management system </a:t>
            </a:r>
            <a:endParaRPr lang="en-US" altLang="ko-KR" b="1" dirty="0" smtClean="0">
              <a:latin typeface="+mn-ea"/>
            </a:endParaRPr>
          </a:p>
          <a:p>
            <a:pPr marL="152400" indent="-152400">
              <a:buBlip>
                <a:blip r:embed="rId3"/>
              </a:buBlip>
            </a:pPr>
            <a:r>
              <a:rPr lang="en-US" altLang="ko-KR" b="1" dirty="0" smtClean="0">
                <a:latin typeface="+mn-ea"/>
              </a:rPr>
              <a:t> Detection of water leak and saving, and alert sound delivered to    smart-hone </a:t>
            </a:r>
            <a:endParaRPr lang="ko-KR" altLang="en-US" b="1" dirty="0">
              <a:latin typeface="+mn-ea"/>
            </a:endParaRPr>
          </a:p>
        </p:txBody>
      </p:sp>
      <p:sp>
        <p:nvSpPr>
          <p:cNvPr id="13" name="Text Box 58"/>
          <p:cNvSpPr txBox="1">
            <a:spLocks noChangeArrowheads="1"/>
          </p:cNvSpPr>
          <p:nvPr/>
        </p:nvSpPr>
        <p:spPr bwMode="auto">
          <a:xfrm>
            <a:off x="251520" y="260648"/>
            <a:ext cx="7249438" cy="3939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square" anchor="ctr" anchorCtr="0">
            <a:spAutoFit/>
          </a:bodyPr>
          <a:lstStyle/>
          <a:p>
            <a:pPr marL="156497" indent="-156497" latinLnBrk="0">
              <a:lnSpc>
                <a:spcPct val="70000"/>
              </a:lnSpc>
              <a:spcBef>
                <a:spcPct val="30000"/>
              </a:spcBef>
              <a:buSzPct val="80000"/>
              <a:defRPr/>
            </a:pPr>
            <a:r>
              <a:rPr lang="en-US" altLang="ko-KR" sz="2800" dirty="0" smtClean="0">
                <a:ln w="9525">
                  <a:noFill/>
                  <a:prstDash val="solid"/>
                </a:ln>
                <a:latin typeface="HY견고딕" pitchFamily="18" charset="-127"/>
                <a:ea typeface="HY견고딕" pitchFamily="18" charset="-127"/>
                <a:cs typeface="Tahoma" pitchFamily="34" charset="0"/>
              </a:rPr>
              <a:t>Water Intake Management System</a:t>
            </a:r>
            <a:endParaRPr lang="en-US" altLang="ko-KR" sz="2800" dirty="0">
              <a:ln w="9525">
                <a:noFill/>
                <a:prstDash val="solid"/>
              </a:ln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639699" y="1832312"/>
            <a:ext cx="4858272" cy="303068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3623094" y="4988992"/>
            <a:ext cx="4858272" cy="159731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92511" y="1818312"/>
            <a:ext cx="2684491" cy="476799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281" y="1785258"/>
            <a:ext cx="1841286" cy="371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53764" y="1806633"/>
            <a:ext cx="2186343" cy="23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ko-KR" sz="1400" b="1" dirty="0" smtClean="0">
                <a:solidFill>
                  <a:prstClr val="white"/>
                </a:solidFill>
              </a:rPr>
              <a:t>Water Intake Meter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755" y="1767015"/>
            <a:ext cx="3028950" cy="3619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72000" y="1772816"/>
            <a:ext cx="2942803" cy="428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ko-KR" sz="1600" b="1" dirty="0" smtClean="0">
                <a:solidFill>
                  <a:prstClr val="white"/>
                </a:solidFill>
              </a:rPr>
              <a:t>Concept Map of Water Intake Meter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4941168"/>
            <a:ext cx="3028950" cy="361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43065" y="4964564"/>
            <a:ext cx="2942803" cy="428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ko-KR" sz="1600" b="1" dirty="0" smtClean="0">
                <a:solidFill>
                  <a:prstClr val="white"/>
                </a:solidFill>
              </a:rPr>
              <a:t>Expected Effect of Water Intake Meter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348" y="4214818"/>
            <a:ext cx="22990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Water Intake Measuring Sensor</a:t>
            </a:r>
            <a:endParaRPr lang="ko-KR" altLang="en-US" sz="1100" dirty="0"/>
          </a:p>
        </p:txBody>
      </p:sp>
      <p:pic>
        <p:nvPicPr>
          <p:cNvPr id="24" name="Picture 2" descr="C:\Users\Administrator\Desktop\환경관리 및 체중증체 자료\제품 사진\음수 측정기\KakaoTalk_20151104_1833565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60" r="28396"/>
          <a:stretch/>
        </p:blipFill>
        <p:spPr bwMode="auto">
          <a:xfrm>
            <a:off x="868625" y="2232424"/>
            <a:ext cx="2138310" cy="196988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xtLst/>
        </p:spPr>
      </p:pic>
      <p:sp>
        <p:nvSpPr>
          <p:cNvPr id="25" name="TextBox 24"/>
          <p:cNvSpPr txBox="1"/>
          <p:nvPr/>
        </p:nvSpPr>
        <p:spPr>
          <a:xfrm>
            <a:off x="1214414" y="6143644"/>
            <a:ext cx="1398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Water Intake Data</a:t>
            </a:r>
            <a:endParaRPr lang="ko-KR" altLang="en-US" sz="1100" dirty="0"/>
          </a:p>
        </p:txBody>
      </p:sp>
      <p:pic>
        <p:nvPicPr>
          <p:cNvPr id="26" name="Picture 2" descr="C:\Users\Administrator\Desktop\팜매니져 캡쳐\환경정보\환경정보 음수량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600" y="4562343"/>
            <a:ext cx="2141335" cy="150191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xtLst/>
        </p:spPr>
      </p:pic>
      <p:pic>
        <p:nvPicPr>
          <p:cNvPr id="37" name="Picture 2" descr="C:\Users\창용\Desktop\ㅇㅅ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582" y="2277374"/>
            <a:ext cx="4663293" cy="23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80"/>
          <p:cNvSpPr txBox="1">
            <a:spLocks noChangeArrowheads="1"/>
          </p:cNvSpPr>
          <p:nvPr/>
        </p:nvSpPr>
        <p:spPr bwMode="auto">
          <a:xfrm>
            <a:off x="3721582" y="5473766"/>
            <a:ext cx="5371285" cy="135155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l" latinLnBrk="0">
              <a:lnSpc>
                <a:spcPct val="105000"/>
              </a:lnSpc>
              <a:spcAft>
                <a:spcPct val="30000"/>
              </a:spcAft>
              <a:buSzPct val="80000"/>
            </a:pPr>
            <a:r>
              <a:rPr lang="en-US" altLang="ko-KR" sz="1050" dirty="0" smtClean="0">
                <a:latin typeface="+mj-ea"/>
                <a:ea typeface="+mj-ea"/>
              </a:rPr>
              <a:t>▷ </a:t>
            </a:r>
            <a:r>
              <a:rPr lang="en-US" altLang="ko-KR" sz="1050" b="1" dirty="0" smtClean="0">
                <a:latin typeface="+mj-ea"/>
                <a:ea typeface="+mj-ea"/>
              </a:rPr>
              <a:t>Compare water intake volume to the previous day to identify problems with pig pen</a:t>
            </a:r>
            <a:r>
              <a:rPr lang="ko-KR" altLang="en-US" sz="1050" b="1" dirty="0" smtClean="0">
                <a:latin typeface="+mj-ea"/>
                <a:ea typeface="+mj-ea"/>
              </a:rPr>
              <a:t> </a:t>
            </a:r>
            <a:r>
              <a:rPr lang="en-US" altLang="ko-KR" sz="1050" b="1" dirty="0" smtClean="0">
                <a:latin typeface="+mj-ea"/>
                <a:ea typeface="+mj-ea"/>
              </a:rPr>
              <a:t>and improve breeding environment </a:t>
            </a:r>
            <a:endParaRPr lang="en-US" altLang="ko-KR" sz="1050" b="1" dirty="0" smtClean="0">
              <a:latin typeface="+mj-ea"/>
              <a:ea typeface="+mj-ea"/>
            </a:endParaRPr>
          </a:p>
          <a:p>
            <a:pPr algn="l" latinLnBrk="0">
              <a:lnSpc>
                <a:spcPct val="105000"/>
              </a:lnSpc>
              <a:spcAft>
                <a:spcPct val="30000"/>
              </a:spcAft>
              <a:buSzPct val="80000"/>
            </a:pPr>
            <a:r>
              <a:rPr lang="en-US" altLang="ko-KR" sz="1050" dirty="0">
                <a:latin typeface="+mj-ea"/>
                <a:ea typeface="+mj-ea"/>
              </a:rPr>
              <a:t> </a:t>
            </a:r>
            <a:r>
              <a:rPr lang="en-US" altLang="ko-KR" sz="1050" dirty="0" smtClean="0">
                <a:latin typeface="+mj-ea"/>
                <a:ea typeface="+mj-ea"/>
              </a:rPr>
              <a:t>   - </a:t>
            </a:r>
            <a:r>
              <a:rPr lang="en-US" altLang="ko-KR" sz="1050" dirty="0" smtClean="0">
                <a:latin typeface="+mj-ea"/>
                <a:ea typeface="+mj-ea"/>
              </a:rPr>
              <a:t>Prevent safet</a:t>
            </a:r>
            <a:r>
              <a:rPr lang="en-US" altLang="ko-KR" sz="1050" dirty="0" smtClean="0">
                <a:latin typeface="+mj-ea"/>
                <a:ea typeface="+mj-ea"/>
              </a:rPr>
              <a:t>y accident such as rupture of drinking water line</a:t>
            </a:r>
            <a:endParaRPr lang="ko-KR" altLang="en-US" sz="1050" dirty="0">
              <a:latin typeface="+mj-ea"/>
              <a:ea typeface="+mj-ea"/>
            </a:endParaRPr>
          </a:p>
          <a:p>
            <a:pPr algn="l" latinLnBrk="0">
              <a:lnSpc>
                <a:spcPct val="105000"/>
              </a:lnSpc>
              <a:spcAft>
                <a:spcPct val="30000"/>
              </a:spcAft>
              <a:buSzPct val="80000"/>
            </a:pPr>
            <a:r>
              <a:rPr lang="en-US" altLang="ko-KR" sz="1050" dirty="0">
                <a:latin typeface="+mj-ea"/>
              </a:rPr>
              <a:t>▷ </a:t>
            </a:r>
            <a:r>
              <a:rPr lang="en-US" altLang="ko-KR" sz="1050" dirty="0" smtClean="0">
                <a:latin typeface="+mj-ea"/>
                <a:ea typeface="+mj-ea"/>
              </a:rPr>
              <a:t>Reduced pig mortality through early prediction of disease by pen </a:t>
            </a:r>
            <a:endParaRPr lang="en-US" altLang="ko-KR" sz="1050" dirty="0" smtClean="0">
              <a:latin typeface="+mj-ea"/>
              <a:ea typeface="+mj-ea"/>
            </a:endParaRPr>
          </a:p>
          <a:p>
            <a:pPr algn="l" latinLnBrk="0">
              <a:lnSpc>
                <a:spcPct val="105000"/>
              </a:lnSpc>
              <a:spcAft>
                <a:spcPct val="30000"/>
              </a:spcAft>
              <a:buSzPct val="80000"/>
            </a:pPr>
            <a:r>
              <a:rPr lang="en-US" altLang="ko-KR" sz="1050" dirty="0">
                <a:latin typeface="+mj-ea"/>
              </a:rPr>
              <a:t>▷ </a:t>
            </a:r>
            <a:r>
              <a:rPr lang="en-US" altLang="ko-KR" sz="1050" dirty="0" smtClean="0">
                <a:latin typeface="+mj-ea"/>
                <a:ea typeface="+mj-ea"/>
              </a:rPr>
              <a:t>Reduction of manure treatment cost due to damage of drinking water line </a:t>
            </a:r>
            <a:endParaRPr lang="ko-KR" altLang="en-US" sz="105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7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401080" cy="928686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ICT Application in Livestock Farm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</a:pPr>
            <a:r>
              <a:rPr lang="en-US" altLang="ko-KR" sz="2800" dirty="0" smtClean="0"/>
              <a:t>Environment Control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Inside Shed(</a:t>
            </a:r>
            <a:r>
              <a:rPr lang="en-US" altLang="ko-KR" sz="2800" dirty="0" smtClean="0"/>
              <a:t>Temperature, Humidity, Power Outage, Fire, Bad Smell</a:t>
            </a:r>
            <a:r>
              <a:rPr lang="en-US" altLang="ko-KR" sz="2800" dirty="0" smtClean="0"/>
              <a:t>, CO2 Control, etc.), </a:t>
            </a:r>
            <a:r>
              <a:rPr lang="en-US" altLang="ko-KR" sz="2800" dirty="0" smtClean="0"/>
              <a:t>Outside Shed </a:t>
            </a:r>
            <a:r>
              <a:rPr lang="en-US" altLang="ko-KR" sz="2800" dirty="0" smtClean="0"/>
              <a:t>(Wind Direction, </a:t>
            </a:r>
            <a:r>
              <a:rPr lang="en-US" altLang="ko-KR" sz="2800" dirty="0" smtClean="0"/>
              <a:t>Wind Speed</a:t>
            </a:r>
            <a:r>
              <a:rPr lang="en-US" altLang="ko-KR" sz="2800" dirty="0" smtClean="0"/>
              <a:t>), </a:t>
            </a:r>
            <a:r>
              <a:rPr lang="en-US" altLang="ko-KR" sz="2800" dirty="0" smtClean="0"/>
              <a:t>CCTV </a:t>
            </a:r>
          </a:p>
          <a:p>
            <a:pPr>
              <a:lnSpc>
                <a:spcPct val="200000"/>
              </a:lnSpc>
            </a:pPr>
            <a:r>
              <a:rPr lang="en-US" altLang="ko-KR" sz="2800" dirty="0" smtClean="0"/>
              <a:t>Breeding Management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</a:t>
            </a:r>
            <a:r>
              <a:rPr lang="en-US" altLang="ko-KR" sz="2800" dirty="0" smtClean="0"/>
              <a:t>Automatic Feeder, Reproduction Management System, Weight Scale, etc.   </a:t>
            </a:r>
            <a:endParaRPr lang="en-US" altLang="ko-KR" sz="2800" dirty="0" smtClean="0"/>
          </a:p>
          <a:p>
            <a:pPr>
              <a:lnSpc>
                <a:spcPct val="200000"/>
              </a:lnSpc>
            </a:pPr>
            <a:r>
              <a:rPr lang="en-US" altLang="ko-KR" sz="2800" dirty="0" smtClean="0"/>
              <a:t>Other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: </a:t>
            </a:r>
            <a:r>
              <a:rPr lang="en-US" altLang="ko-KR" sz="2800" dirty="0" smtClean="0"/>
              <a:t>Feed Bin Management Device,  Sorting &amp; Shipping System, Water Intake Management Device, etc.</a:t>
            </a:r>
            <a:r>
              <a:rPr lang="ko-KR" altLang="en-US" sz="2800" dirty="0" smtClean="0"/>
              <a:t>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7620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3639699" y="1478073"/>
            <a:ext cx="4858272" cy="303068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3623094" y="4634753"/>
            <a:ext cx="4858272" cy="159731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592511" y="1464073"/>
            <a:ext cx="2684491" cy="476799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281" y="1431019"/>
            <a:ext cx="1841286" cy="3714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53764" y="1452394"/>
            <a:ext cx="218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prstClr val="white"/>
                </a:solidFill>
              </a:rPr>
              <a:t>Feed Bin Manager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755" y="1412776"/>
            <a:ext cx="3028950" cy="3619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929058" y="1418577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prstClr val="white"/>
                </a:solidFill>
              </a:rPr>
              <a:t>Concept Map of Feed Bin Manager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4586929"/>
            <a:ext cx="3028950" cy="36195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43065" y="4610325"/>
            <a:ext cx="2942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prstClr val="white"/>
                </a:solidFill>
              </a:rPr>
              <a:t>Expected Effect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89950" y="3852344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Feed Bin Manger</a:t>
            </a:r>
            <a:endParaRPr lang="ko-KR" altLang="en-US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1271641" y="5795306"/>
            <a:ext cx="1120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Feed Bin Data</a:t>
            </a:r>
            <a:endParaRPr lang="ko-KR" altLang="en-US" sz="1100" dirty="0"/>
          </a:p>
        </p:txBody>
      </p:sp>
      <p:sp>
        <p:nvSpPr>
          <p:cNvPr id="40" name="Text Box 80"/>
          <p:cNvSpPr txBox="1">
            <a:spLocks noChangeArrowheads="1"/>
          </p:cNvSpPr>
          <p:nvPr/>
        </p:nvSpPr>
        <p:spPr bwMode="auto">
          <a:xfrm>
            <a:off x="3721582" y="5119527"/>
            <a:ext cx="4481641" cy="93738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l" latinLnBrk="0">
              <a:lnSpc>
                <a:spcPts val="1000"/>
              </a:lnSpc>
              <a:spcAft>
                <a:spcPct val="30000"/>
              </a:spcAft>
              <a:buSzPct val="80000"/>
            </a:pPr>
            <a:r>
              <a:rPr lang="en-US" altLang="ko-KR" sz="1000" dirty="0">
                <a:latin typeface="+mj-ea"/>
                <a:ea typeface="+mj-ea"/>
              </a:rPr>
              <a:t>▷ </a:t>
            </a:r>
            <a:r>
              <a:rPr lang="en-US" altLang="ko-KR" sz="1000" dirty="0" smtClean="0">
                <a:latin typeface="+mj-ea"/>
                <a:ea typeface="+mj-ea"/>
              </a:rPr>
              <a:t>Checking of feed bin inventory and analysis of feed consumption patter by feed bin</a:t>
            </a:r>
            <a:endParaRPr lang="ko-KR" altLang="en-US" sz="1000" dirty="0">
              <a:latin typeface="+mj-ea"/>
              <a:ea typeface="+mj-ea"/>
            </a:endParaRPr>
          </a:p>
          <a:p>
            <a:pPr algn="l" latinLnBrk="0">
              <a:lnSpc>
                <a:spcPts val="1000"/>
              </a:lnSpc>
              <a:spcAft>
                <a:spcPct val="30000"/>
              </a:spcAft>
              <a:buSzPct val="80000"/>
            </a:pPr>
            <a:r>
              <a:rPr lang="en-US" altLang="ko-KR" sz="1000" dirty="0">
                <a:latin typeface="+mj-ea"/>
                <a:ea typeface="+mj-ea"/>
              </a:rPr>
              <a:t>▷ </a:t>
            </a:r>
            <a:r>
              <a:rPr lang="en-US" altLang="ko-KR" sz="1000" dirty="0" smtClean="0">
                <a:latin typeface="+mj-ea"/>
                <a:ea typeface="+mj-ea"/>
              </a:rPr>
              <a:t>Identify feed supply condition by checking feed intake 2 days or 1 day before </a:t>
            </a:r>
            <a:endParaRPr lang="ko-KR" altLang="en-US" sz="1000" dirty="0">
              <a:latin typeface="+mj-ea"/>
              <a:ea typeface="+mj-ea"/>
            </a:endParaRPr>
          </a:p>
          <a:p>
            <a:pPr algn="l" latinLnBrk="0">
              <a:lnSpc>
                <a:spcPts val="1000"/>
              </a:lnSpc>
              <a:spcAft>
                <a:spcPct val="30000"/>
              </a:spcAft>
              <a:buSzPct val="80000"/>
            </a:pPr>
            <a:r>
              <a:rPr lang="en-US" altLang="ko-KR" sz="1000" dirty="0">
                <a:latin typeface="+mj-ea"/>
                <a:ea typeface="+mj-ea"/>
              </a:rPr>
              <a:t>▷ </a:t>
            </a:r>
            <a:r>
              <a:rPr lang="en-US" altLang="ko-KR" sz="1000" dirty="0" smtClean="0">
                <a:latin typeface="+mj-ea"/>
                <a:ea typeface="+mj-ea"/>
              </a:rPr>
              <a:t>Sav</a:t>
            </a:r>
            <a:r>
              <a:rPr lang="en-US" altLang="ko-KR" sz="1000" dirty="0" smtClean="0">
                <a:latin typeface="+mj-ea"/>
                <a:ea typeface="+mj-ea"/>
              </a:rPr>
              <a:t>e feed cost through analysis of feed receipt date and stock volume </a:t>
            </a:r>
            <a:endParaRPr lang="ko-KR" altLang="en-US" sz="1000" dirty="0">
              <a:latin typeface="+mj-ea"/>
              <a:ea typeface="+mj-ea"/>
            </a:endParaRPr>
          </a:p>
          <a:p>
            <a:pPr algn="l" latinLnBrk="0">
              <a:lnSpc>
                <a:spcPts val="1000"/>
              </a:lnSpc>
              <a:spcAft>
                <a:spcPct val="30000"/>
              </a:spcAft>
              <a:buSzPct val="80000"/>
            </a:pPr>
            <a:r>
              <a:rPr lang="en-US" altLang="ko-KR" sz="1000" dirty="0">
                <a:latin typeface="+mj-ea"/>
                <a:ea typeface="+mj-ea"/>
              </a:rPr>
              <a:t>▷ </a:t>
            </a:r>
            <a:r>
              <a:rPr lang="en-US" altLang="ko-KR" sz="1000" dirty="0" smtClean="0">
                <a:latin typeface="+mj-ea"/>
                <a:ea typeface="+mj-ea"/>
              </a:rPr>
              <a:t>Fresh feed is always available through planned orders </a:t>
            </a:r>
            <a:endParaRPr lang="ko-KR" altLang="en-US" sz="1000" dirty="0">
              <a:latin typeface="+mj-ea"/>
              <a:ea typeface="+mj-ea"/>
            </a:endParaRPr>
          </a:p>
        </p:txBody>
      </p:sp>
      <p:sp>
        <p:nvSpPr>
          <p:cNvPr id="41" name="Text Box 58"/>
          <p:cNvSpPr txBox="1">
            <a:spLocks noChangeArrowheads="1"/>
          </p:cNvSpPr>
          <p:nvPr/>
        </p:nvSpPr>
        <p:spPr bwMode="auto">
          <a:xfrm>
            <a:off x="251520" y="320287"/>
            <a:ext cx="7106707" cy="3939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square" anchor="ctr" anchorCtr="0">
            <a:spAutoFit/>
          </a:bodyPr>
          <a:lstStyle/>
          <a:p>
            <a:pPr marL="156497" indent="-156497" latinLnBrk="0">
              <a:lnSpc>
                <a:spcPct val="70000"/>
              </a:lnSpc>
              <a:spcBef>
                <a:spcPct val="30000"/>
              </a:spcBef>
              <a:buSzPct val="80000"/>
              <a:defRPr/>
            </a:pPr>
            <a:r>
              <a:rPr lang="en-US" altLang="ko-KR" sz="2800" dirty="0" smtClean="0">
                <a:ln w="9525">
                  <a:noFill/>
                  <a:prstDash val="solid"/>
                </a:ln>
                <a:latin typeface="HY견고딕" pitchFamily="18" charset="-127"/>
                <a:ea typeface="HY견고딕" pitchFamily="18" charset="-127"/>
                <a:cs typeface="Tahoma" pitchFamily="34" charset="0"/>
              </a:rPr>
              <a:t>Feed Bin Manager</a:t>
            </a:r>
            <a:endParaRPr lang="en-US" altLang="ko-KR" sz="2800" dirty="0">
              <a:ln w="9525">
                <a:noFill/>
                <a:prstDash val="solid"/>
              </a:ln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pic>
        <p:nvPicPr>
          <p:cNvPr id="42" name="Picture 2" descr="D:\2016년 ~ 현재\바탕화면\풍일농장 현장 사진\20160427_1421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3" r="30130"/>
          <a:stretch/>
        </p:blipFill>
        <p:spPr bwMode="auto">
          <a:xfrm rot="10800000">
            <a:off x="953764" y="1876060"/>
            <a:ext cx="2007759" cy="189971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xtLst/>
        </p:spPr>
      </p:pic>
      <p:pic>
        <p:nvPicPr>
          <p:cNvPr id="43" name="Picture 2" descr="C:\Users\Administrator\Desktop\팜매니져 캡쳐\환경정보\환경정보 사료빈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764" y="4181267"/>
            <a:ext cx="2007759" cy="1541444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xtLst/>
        </p:spPr>
      </p:pic>
      <p:cxnSp>
        <p:nvCxnSpPr>
          <p:cNvPr id="44" name="AutoShape 38"/>
          <p:cNvCxnSpPr>
            <a:cxnSpLocks noChangeShapeType="1"/>
          </p:cNvCxnSpPr>
          <p:nvPr/>
        </p:nvCxnSpPr>
        <p:spPr bwMode="auto">
          <a:xfrm rot="5400000" flipH="1" flipV="1">
            <a:off x="4230261" y="3431379"/>
            <a:ext cx="331742" cy="380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</p:cxnSp>
      <p:pic>
        <p:nvPicPr>
          <p:cNvPr id="45" name="Picture 15" descr="0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3123" y="3592653"/>
            <a:ext cx="54887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AutoShape 28"/>
          <p:cNvSpPr>
            <a:spLocks noChangeArrowheads="1"/>
          </p:cNvSpPr>
          <p:nvPr/>
        </p:nvSpPr>
        <p:spPr bwMode="auto">
          <a:xfrm>
            <a:off x="4045132" y="3878540"/>
            <a:ext cx="509346" cy="169862"/>
          </a:xfrm>
          <a:prstGeom prst="roundRect">
            <a:avLst>
              <a:gd name="adj" fmla="val 50000"/>
            </a:avLst>
          </a:prstGeom>
          <a:solidFill>
            <a:srgbClr val="76B2BE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476B72"/>
            </a:prstShdw>
          </a:effectLst>
        </p:spPr>
        <p:txBody>
          <a:bodyPr wrap="none" anchor="ctr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defTabSz="812800"/>
            <a:r>
              <a:rPr lang="ko-KR" altLang="ko-KR" sz="900" dirty="0" err="1">
                <a:solidFill>
                  <a:schemeClr val="bg1"/>
                </a:solidFill>
                <a:latin typeface="+mj-ea"/>
                <a:ea typeface="+mj-ea"/>
              </a:rPr>
              <a:t>Gateway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4142200" y="3165169"/>
            <a:ext cx="509345" cy="171450"/>
          </a:xfrm>
          <a:prstGeom prst="roundRect">
            <a:avLst>
              <a:gd name="adj" fmla="val 50000"/>
            </a:avLst>
          </a:prstGeom>
          <a:solidFill>
            <a:srgbClr val="76B2BE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476B72"/>
            </a:prstShdw>
          </a:effectLst>
        </p:spPr>
        <p:txBody>
          <a:bodyPr wrap="none" anchor="ctr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defTabSz="812800"/>
            <a:r>
              <a:rPr lang="en-US" altLang="ko-KR" sz="700" dirty="0" smtClean="0">
                <a:solidFill>
                  <a:schemeClr val="bg1"/>
                </a:solidFill>
                <a:latin typeface="+mj-ea"/>
                <a:ea typeface="+mj-ea"/>
              </a:rPr>
              <a:t>Farm Server</a:t>
            </a:r>
            <a:endParaRPr lang="ko-KR" altLang="en-US" sz="7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8" name="Group 40"/>
          <p:cNvGrpSpPr>
            <a:grpSpLocks/>
          </p:cNvGrpSpPr>
          <p:nvPr/>
        </p:nvGrpSpPr>
        <p:grpSpPr bwMode="auto">
          <a:xfrm>
            <a:off x="4074202" y="1994798"/>
            <a:ext cx="676919" cy="461962"/>
            <a:chOff x="1234" y="3437"/>
            <a:chExt cx="862" cy="635"/>
          </a:xfrm>
        </p:grpSpPr>
        <p:sp>
          <p:nvSpPr>
            <p:cNvPr id="49" name="Oval 41"/>
            <p:cNvSpPr>
              <a:spLocks noChangeArrowheads="1"/>
            </p:cNvSpPr>
            <p:nvPr/>
          </p:nvSpPr>
          <p:spPr bwMode="auto">
            <a:xfrm>
              <a:off x="1537" y="3445"/>
              <a:ext cx="365" cy="25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0" name="Oval 42"/>
            <p:cNvSpPr>
              <a:spLocks noChangeArrowheads="1"/>
            </p:cNvSpPr>
            <p:nvPr/>
          </p:nvSpPr>
          <p:spPr bwMode="auto">
            <a:xfrm>
              <a:off x="1327" y="3515"/>
              <a:ext cx="278" cy="25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>
              <a:off x="1239" y="3672"/>
              <a:ext cx="184" cy="19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1297" y="3765"/>
              <a:ext cx="283" cy="22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3" name="Oval 45"/>
            <p:cNvSpPr>
              <a:spLocks noChangeArrowheads="1"/>
            </p:cNvSpPr>
            <p:nvPr/>
          </p:nvSpPr>
          <p:spPr bwMode="auto">
            <a:xfrm>
              <a:off x="1503" y="3805"/>
              <a:ext cx="432" cy="26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4" name="Oval 46"/>
            <p:cNvSpPr>
              <a:spLocks noChangeArrowheads="1"/>
            </p:cNvSpPr>
            <p:nvPr/>
          </p:nvSpPr>
          <p:spPr bwMode="auto">
            <a:xfrm>
              <a:off x="1785" y="3519"/>
              <a:ext cx="269" cy="196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5" name="Oval 47"/>
            <p:cNvSpPr>
              <a:spLocks noChangeArrowheads="1"/>
            </p:cNvSpPr>
            <p:nvPr/>
          </p:nvSpPr>
          <p:spPr bwMode="auto">
            <a:xfrm>
              <a:off x="1828" y="3652"/>
              <a:ext cx="268" cy="196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6" name="Oval 48"/>
            <p:cNvSpPr>
              <a:spLocks noChangeArrowheads="1"/>
            </p:cNvSpPr>
            <p:nvPr/>
          </p:nvSpPr>
          <p:spPr bwMode="auto">
            <a:xfrm>
              <a:off x="1801" y="3700"/>
              <a:ext cx="268" cy="325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1396" y="3597"/>
              <a:ext cx="555" cy="326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1530" y="3437"/>
              <a:ext cx="367" cy="252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59" name="Oval 51"/>
            <p:cNvSpPr>
              <a:spLocks noChangeArrowheads="1"/>
            </p:cNvSpPr>
            <p:nvPr/>
          </p:nvSpPr>
          <p:spPr bwMode="auto">
            <a:xfrm>
              <a:off x="1323" y="3507"/>
              <a:ext cx="276" cy="251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60" name="Oval 52"/>
            <p:cNvSpPr>
              <a:spLocks noChangeArrowheads="1"/>
            </p:cNvSpPr>
            <p:nvPr/>
          </p:nvSpPr>
          <p:spPr bwMode="auto">
            <a:xfrm>
              <a:off x="1234" y="3665"/>
              <a:ext cx="184" cy="199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1292" y="3762"/>
              <a:ext cx="283" cy="221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62" name="Oval 54"/>
            <p:cNvSpPr>
              <a:spLocks noChangeArrowheads="1"/>
            </p:cNvSpPr>
            <p:nvPr/>
          </p:nvSpPr>
          <p:spPr bwMode="auto">
            <a:xfrm>
              <a:off x="1499" y="3798"/>
              <a:ext cx="427" cy="266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63" name="Oval 55"/>
            <p:cNvSpPr>
              <a:spLocks noChangeArrowheads="1"/>
            </p:cNvSpPr>
            <p:nvPr/>
          </p:nvSpPr>
          <p:spPr bwMode="auto">
            <a:xfrm>
              <a:off x="1781" y="3512"/>
              <a:ext cx="269" cy="196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64" name="Oval 56"/>
            <p:cNvSpPr>
              <a:spLocks noChangeArrowheads="1"/>
            </p:cNvSpPr>
            <p:nvPr/>
          </p:nvSpPr>
          <p:spPr bwMode="auto">
            <a:xfrm>
              <a:off x="1824" y="3645"/>
              <a:ext cx="263" cy="196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65" name="Oval 57"/>
            <p:cNvSpPr>
              <a:spLocks noChangeArrowheads="1"/>
            </p:cNvSpPr>
            <p:nvPr/>
          </p:nvSpPr>
          <p:spPr bwMode="auto">
            <a:xfrm>
              <a:off x="1797" y="3692"/>
              <a:ext cx="267" cy="325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auto">
            <a:xfrm>
              <a:off x="1391" y="3590"/>
              <a:ext cx="552" cy="326"/>
            </a:xfrm>
            <a:prstGeom prst="ellipse">
              <a:avLst/>
            </a:prstGeom>
            <a:solidFill>
              <a:srgbClr val="CEDAD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ko-KR"/>
              </a:defPPr>
              <a:lvl1pPr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r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endParaRPr lang="ko-KR" altLang="en-US">
                <a:latin typeface="+mj-ea"/>
                <a:ea typeface="+mj-ea"/>
              </a:endParaRPr>
            </a:p>
          </p:txBody>
        </p:sp>
      </p:grpSp>
      <p:sp>
        <p:nvSpPr>
          <p:cNvPr id="67" name="Rectangle 59"/>
          <p:cNvSpPr>
            <a:spLocks noChangeArrowheads="1"/>
          </p:cNvSpPr>
          <p:nvPr/>
        </p:nvSpPr>
        <p:spPr bwMode="auto">
          <a:xfrm>
            <a:off x="4062962" y="2086851"/>
            <a:ext cx="699400" cy="24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defTabSz="762000" eaLnBrk="0" latinLnBrk="0" hangingPunct="0"/>
            <a:r>
              <a:rPr kumimoji="0" lang="en-US" altLang="ko-KR" sz="1000" b="1" dirty="0">
                <a:latin typeface="+mj-ea"/>
                <a:ea typeface="+mj-ea"/>
              </a:rPr>
              <a:t>Internet</a:t>
            </a:r>
          </a:p>
        </p:txBody>
      </p:sp>
      <p:pic>
        <p:nvPicPr>
          <p:cNvPr id="68" name="Picture 61" descr="00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21800" y="2671171"/>
            <a:ext cx="302566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68" descr="flash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369779">
            <a:off x="4648015" y="2544410"/>
            <a:ext cx="611187" cy="1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3" descr="0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3848" y="2034630"/>
            <a:ext cx="43940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AutoShape 64"/>
          <p:cNvSpPr>
            <a:spLocks noChangeArrowheads="1"/>
          </p:cNvSpPr>
          <p:nvPr/>
        </p:nvSpPr>
        <p:spPr bwMode="auto">
          <a:xfrm>
            <a:off x="5566156" y="2471382"/>
            <a:ext cx="646382" cy="160537"/>
          </a:xfrm>
          <a:prstGeom prst="roundRect">
            <a:avLst>
              <a:gd name="adj" fmla="val 50000"/>
            </a:avLst>
          </a:prstGeom>
          <a:solidFill>
            <a:srgbClr val="76B2BE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476B72"/>
            </a:prstShdw>
          </a:effectLst>
        </p:spPr>
        <p:txBody>
          <a:bodyPr wrap="none" anchor="ctr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defTabSz="812800">
              <a:lnSpc>
                <a:spcPts val="600"/>
              </a:lnSpc>
            </a:pPr>
            <a:r>
              <a:rPr lang="en-US" altLang="ko-KR" sz="700" dirty="0" smtClean="0">
                <a:solidFill>
                  <a:schemeClr val="bg1"/>
                </a:solidFill>
                <a:latin typeface="+mj-ea"/>
                <a:ea typeface="+mj-ea"/>
              </a:rPr>
              <a:t>Farm </a:t>
            </a:r>
            <a:endParaRPr lang="en-US" altLang="ko-KR" sz="7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 defTabSz="812800">
              <a:lnSpc>
                <a:spcPts val="700"/>
              </a:lnSpc>
            </a:pPr>
            <a:r>
              <a:rPr lang="en-US" altLang="ko-KR" sz="700" dirty="0" smtClean="0">
                <a:solidFill>
                  <a:schemeClr val="bg1"/>
                </a:solidFill>
                <a:latin typeface="+mj-ea"/>
                <a:ea typeface="+mj-ea"/>
              </a:rPr>
              <a:t>Administrator</a:t>
            </a:r>
            <a:endParaRPr lang="ko-KR" altLang="en-US" sz="7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2" name="Text Box 77"/>
          <p:cNvSpPr txBox="1">
            <a:spLocks noChangeArrowheads="1"/>
          </p:cNvSpPr>
          <p:nvPr/>
        </p:nvSpPr>
        <p:spPr bwMode="auto">
          <a:xfrm>
            <a:off x="6215074" y="1813244"/>
            <a:ext cx="857256" cy="2484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t">
              <a:lnSpc>
                <a:spcPts val="6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700" b="1" dirty="0" smtClean="0">
                <a:latin typeface="+mj-ea"/>
                <a:ea typeface="+mj-ea"/>
              </a:rPr>
              <a:t>Feed Management</a:t>
            </a:r>
            <a:endParaRPr lang="ko-KR" altLang="en-US" sz="700" b="1" dirty="0">
              <a:latin typeface="+mj-ea"/>
              <a:ea typeface="+mj-ea"/>
            </a:endParaRPr>
          </a:p>
        </p:txBody>
      </p:sp>
      <p:sp>
        <p:nvSpPr>
          <p:cNvPr id="73" name="Text Box 78"/>
          <p:cNvSpPr txBox="1">
            <a:spLocks noChangeArrowheads="1"/>
          </p:cNvSpPr>
          <p:nvPr/>
        </p:nvSpPr>
        <p:spPr bwMode="auto">
          <a:xfrm>
            <a:off x="5181644" y="2836923"/>
            <a:ext cx="856006" cy="4638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t"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800" b="1" dirty="0" smtClean="0">
                <a:latin typeface="+mj-ea"/>
                <a:ea typeface="+mj-ea"/>
              </a:rPr>
              <a:t>Alert when problem occurs</a:t>
            </a:r>
            <a:endParaRPr lang="ko-KR" altLang="en-US" sz="800" b="1" dirty="0">
              <a:latin typeface="+mj-ea"/>
              <a:ea typeface="+mj-ea"/>
            </a:endParaRPr>
          </a:p>
        </p:txBody>
      </p:sp>
      <p:pic>
        <p:nvPicPr>
          <p:cNvPr id="74" name="Picture 131" descr="0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12281" y="2640876"/>
            <a:ext cx="2902253" cy="186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2" descr="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66740" y="3395002"/>
            <a:ext cx="38163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32" descr="0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85395" y="2027008"/>
            <a:ext cx="43940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AutoShape 133"/>
          <p:cNvSpPr>
            <a:spLocks noChangeArrowheads="1"/>
          </p:cNvSpPr>
          <p:nvPr/>
        </p:nvSpPr>
        <p:spPr bwMode="auto">
          <a:xfrm>
            <a:off x="6379329" y="2462056"/>
            <a:ext cx="576270" cy="197589"/>
          </a:xfrm>
          <a:prstGeom prst="roundRect">
            <a:avLst>
              <a:gd name="adj" fmla="val 50000"/>
            </a:avLst>
          </a:prstGeom>
          <a:solidFill>
            <a:srgbClr val="76B2BE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476B72"/>
            </a:prstShdw>
          </a:effectLst>
        </p:spPr>
        <p:txBody>
          <a:bodyPr wrap="none" anchor="ctr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defTabSz="812800"/>
            <a:r>
              <a:rPr lang="en-US" altLang="ko-KR" sz="900" dirty="0" smtClean="0">
                <a:solidFill>
                  <a:schemeClr val="bg1"/>
                </a:solidFill>
                <a:latin typeface="+mj-ea"/>
                <a:ea typeface="+mj-ea"/>
              </a:rPr>
              <a:t>Feed Firm</a:t>
            </a:r>
            <a:endParaRPr lang="ko-KR" altLang="en-US" sz="9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78" name="AutoShape 134"/>
          <p:cNvCxnSpPr>
            <a:cxnSpLocks noChangeShapeType="1"/>
          </p:cNvCxnSpPr>
          <p:nvPr/>
        </p:nvCxnSpPr>
        <p:spPr bwMode="auto">
          <a:xfrm flipV="1">
            <a:off x="4575074" y="2201524"/>
            <a:ext cx="951066" cy="190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</p:cxnSp>
      <p:sp>
        <p:nvSpPr>
          <p:cNvPr id="79" name="Text Box 135"/>
          <p:cNvSpPr txBox="1">
            <a:spLocks noChangeArrowheads="1"/>
          </p:cNvSpPr>
          <p:nvPr/>
        </p:nvSpPr>
        <p:spPr bwMode="auto">
          <a:xfrm>
            <a:off x="5429256" y="1793609"/>
            <a:ext cx="857255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t"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800" b="1" dirty="0" smtClean="0">
                <a:latin typeface="+mj-ea"/>
                <a:ea typeface="+mj-ea"/>
              </a:rPr>
              <a:t>Feed Order</a:t>
            </a:r>
            <a:endParaRPr lang="ko-KR" altLang="en-US" sz="800" b="1" dirty="0">
              <a:latin typeface="+mj-ea"/>
              <a:ea typeface="+mj-ea"/>
            </a:endParaRPr>
          </a:p>
        </p:txBody>
      </p:sp>
      <p:pic>
        <p:nvPicPr>
          <p:cNvPr id="80" name="Picture 168" descr="flash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78274">
            <a:off x="4652445" y="3614270"/>
            <a:ext cx="58536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AutoShape 142"/>
          <p:cNvSpPr>
            <a:spLocks noChangeArrowheads="1"/>
          </p:cNvSpPr>
          <p:nvPr/>
        </p:nvSpPr>
        <p:spPr bwMode="auto">
          <a:xfrm>
            <a:off x="5066548" y="3860356"/>
            <a:ext cx="690761" cy="149215"/>
          </a:xfrm>
          <a:prstGeom prst="roundRect">
            <a:avLst>
              <a:gd name="adj" fmla="val 50000"/>
            </a:avLst>
          </a:prstGeom>
          <a:solidFill>
            <a:srgbClr val="76B2BE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476B72"/>
            </a:prstShdw>
          </a:effectLst>
        </p:spPr>
        <p:txBody>
          <a:bodyPr wrap="none" anchor="ctr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defTabSz="812800"/>
            <a:r>
              <a:rPr lang="en-US" altLang="ko-KR" sz="700" dirty="0" smtClean="0">
                <a:solidFill>
                  <a:schemeClr val="bg1"/>
                </a:solidFill>
                <a:latin typeface="+mj-ea"/>
                <a:ea typeface="+mj-ea"/>
              </a:rPr>
              <a:t>Feed Controller</a:t>
            </a:r>
            <a:endParaRPr lang="ko-KR" altLang="en-US" sz="7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82" name="Group 19"/>
          <p:cNvGrpSpPr>
            <a:grpSpLocks/>
          </p:cNvGrpSpPr>
          <p:nvPr/>
        </p:nvGrpSpPr>
        <p:grpSpPr bwMode="auto">
          <a:xfrm>
            <a:off x="4050905" y="2613443"/>
            <a:ext cx="792146" cy="593725"/>
            <a:chOff x="6093" y="2375"/>
            <a:chExt cx="413" cy="303"/>
          </a:xfrm>
        </p:grpSpPr>
        <p:pic>
          <p:nvPicPr>
            <p:cNvPr id="83" name="Picture 20" descr="M_MultinetX_260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3" y="2375"/>
              <a:ext cx="358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21" descr="f40t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300" y="2389"/>
              <a:ext cx="20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5" name="AutoShape 38"/>
          <p:cNvCxnSpPr>
            <a:cxnSpLocks noChangeShapeType="1"/>
          </p:cNvCxnSpPr>
          <p:nvPr/>
        </p:nvCxnSpPr>
        <p:spPr bwMode="auto">
          <a:xfrm rot="5400000" flipH="1" flipV="1">
            <a:off x="4239507" y="2563079"/>
            <a:ext cx="331742" cy="380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</p:cxnSp>
      <p:pic>
        <p:nvPicPr>
          <p:cNvPr id="86" name="Picture 7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02386" y="1845325"/>
            <a:ext cx="518108" cy="36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13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42617" y="1867840"/>
            <a:ext cx="556126" cy="33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6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02386" y="2298528"/>
            <a:ext cx="532867" cy="32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13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39301" y="2264159"/>
            <a:ext cx="560412" cy="36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72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_x224767928" descr="EMB00002e580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21" t="3378" r="12154"/>
          <a:stretch>
            <a:fillRect/>
          </a:stretch>
        </p:blipFill>
        <p:spPr bwMode="auto">
          <a:xfrm>
            <a:off x="323528" y="1124744"/>
            <a:ext cx="8513762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Cattle Breeding Management System</a:t>
            </a:r>
            <a:r>
              <a:rPr lang="en-US" altLang="ko-KR" sz="2400" b="1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2400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3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86" y="2171700"/>
            <a:ext cx="38576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6658" y="2857611"/>
            <a:ext cx="930683" cy="78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195736" y="1340768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Ear </a:t>
            </a:r>
            <a:r>
              <a:rPr lang="en-US" altLang="ko-KR" dirty="0" smtClean="0"/>
              <a:t>m</a:t>
            </a:r>
            <a:r>
              <a:rPr lang="en-US" altLang="ko-KR" dirty="0" smtClean="0"/>
              <a:t>arker type: estrous (</a:t>
            </a:r>
            <a:r>
              <a:rPr lang="en-US" altLang="ko-KR" dirty="0" smtClean="0"/>
              <a:t>active</a:t>
            </a:r>
            <a:r>
              <a:rPr lang="en-US" altLang="ko-KR" dirty="0" smtClean="0"/>
              <a:t>), rumination, feed intake, disease discovery, </a:t>
            </a:r>
            <a:r>
              <a:rPr lang="en-US" altLang="ko-KR" dirty="0" err="1" smtClean="0"/>
              <a:t>Feedfactor</a:t>
            </a:r>
            <a:endParaRPr lang="ko-KR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372" y="1124744"/>
            <a:ext cx="1397694" cy="15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647" y="3886107"/>
            <a:ext cx="1787143" cy="127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611007" y="5157192"/>
            <a:ext cx="4956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Necklace type: </a:t>
            </a:r>
            <a:r>
              <a:rPr lang="en-US" altLang="ko-KR" dirty="0" smtClean="0"/>
              <a:t>estrous </a:t>
            </a:r>
            <a:r>
              <a:rPr lang="en-US" altLang="ko-KR" dirty="0" smtClean="0"/>
              <a:t>(</a:t>
            </a:r>
            <a:r>
              <a:rPr lang="en-US" altLang="ko-KR" dirty="0" smtClean="0"/>
              <a:t>active</a:t>
            </a:r>
            <a:r>
              <a:rPr lang="en-US" altLang="ko-KR" dirty="0" smtClean="0"/>
              <a:t>), </a:t>
            </a:r>
            <a:r>
              <a:rPr lang="en-US" altLang="ko-KR" dirty="0" smtClean="0"/>
              <a:t>rumination</a:t>
            </a:r>
            <a:endParaRPr lang="ko-KR" alt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1813128" cy="125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5580112" y="4972526"/>
            <a:ext cx="419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Ankle bracelet type: estrous (active)</a:t>
            </a:r>
            <a:endParaRPr lang="ko-KR" altLang="en-US" dirty="0"/>
          </a:p>
        </p:txBody>
      </p:sp>
      <p:cxnSp>
        <p:nvCxnSpPr>
          <p:cNvPr id="9" name="직선 화살표 연결선 8"/>
          <p:cNvCxnSpPr/>
          <p:nvPr/>
        </p:nvCxnSpPr>
        <p:spPr>
          <a:xfrm>
            <a:off x="2165066" y="2348880"/>
            <a:ext cx="894766" cy="216024"/>
          </a:xfrm>
          <a:prstGeom prst="straightConnector1">
            <a:avLst/>
          </a:prstGeom>
          <a:ln w="50800" cap="sq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2359790" y="3068960"/>
            <a:ext cx="1060082" cy="828790"/>
          </a:xfrm>
          <a:prstGeom prst="straightConnector1">
            <a:avLst/>
          </a:prstGeom>
          <a:ln w="50800" cap="sq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 flipV="1">
            <a:off x="5508104" y="4365104"/>
            <a:ext cx="1152128" cy="150362"/>
          </a:xfrm>
          <a:prstGeom prst="straightConnector1">
            <a:avLst/>
          </a:prstGeom>
          <a:ln w="50800" cap="sq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8491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직사각형 8"/>
          <p:cNvSpPr>
            <a:spLocks noChangeArrowheads="1"/>
          </p:cNvSpPr>
          <p:nvPr/>
        </p:nvSpPr>
        <p:spPr bwMode="auto">
          <a:xfrm>
            <a:off x="395288" y="908720"/>
            <a:ext cx="80279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+mn-ea"/>
                <a:ea typeface="+mn-ea"/>
              </a:rPr>
              <a:t>-</a:t>
            </a:r>
            <a:r>
              <a:rPr lang="ko-KR" altLang="en-US" sz="1800" b="1" dirty="0">
                <a:latin typeface="+mn-ea"/>
                <a:ea typeface="+mn-ea"/>
              </a:rPr>
              <a:t> </a:t>
            </a:r>
            <a:r>
              <a:rPr lang="en-US" altLang="ko-KR" sz="1800" b="1" dirty="0" smtClean="0">
                <a:latin typeface="+mn-ea"/>
                <a:ea typeface="+mn-ea"/>
              </a:rPr>
              <a:t>Management of automatic milk replacer feeding for individual calf  </a:t>
            </a:r>
            <a:endParaRPr lang="en-US" altLang="ko-KR" sz="1800" b="1" dirty="0"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+mn-ea"/>
                <a:ea typeface="+mn-ea"/>
              </a:rPr>
              <a:t>- </a:t>
            </a:r>
            <a:r>
              <a:rPr lang="en-US" altLang="ko-KR" sz="1800" b="1" dirty="0" smtClean="0">
                <a:latin typeface="+mn-ea"/>
                <a:ea typeface="+mn-ea"/>
              </a:rPr>
              <a:t>Monitoring and controlling of daily intake for each calf</a:t>
            </a:r>
            <a:endParaRPr lang="en-US" altLang="ko-KR" sz="1800" b="1" dirty="0">
              <a:latin typeface="+mn-ea"/>
              <a:ea typeface="+mn-ea"/>
            </a:endParaRPr>
          </a:p>
        </p:txBody>
      </p:sp>
      <p:pic>
        <p:nvPicPr>
          <p:cNvPr id="4403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39052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7F5F3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144713"/>
            <a:ext cx="38322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7F5F3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Robot Calf Nursing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Device </a:t>
            </a:r>
            <a:endParaRPr lang="ko-KR" altLang="en-US" sz="2400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280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84" y="979910"/>
            <a:ext cx="8088848" cy="4177282"/>
          </a:xfrm>
          <a:prstGeom prst="rect">
            <a:avLst/>
          </a:prstGeom>
        </p:spPr>
      </p:pic>
      <p:sp>
        <p:nvSpPr>
          <p:cNvPr id="6" name="직사각형 35"/>
          <p:cNvSpPr>
            <a:spLocks noChangeArrowheads="1"/>
          </p:cNvSpPr>
          <p:nvPr/>
        </p:nvSpPr>
        <p:spPr bwMode="auto">
          <a:xfrm>
            <a:off x="1187624" y="5450432"/>
            <a:ext cx="6615354" cy="642864"/>
          </a:xfrm>
          <a:prstGeom prst="rect">
            <a:avLst/>
          </a:prstGeom>
          <a:noFill/>
          <a:ln w="6350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lIns="67500" tIns="35100" rIns="67500" bIns="35100" anchor="ctr"/>
          <a:lstStyle/>
          <a:p>
            <a:pPr marL="69056" indent="-69056" eaLnBrk="0" latinLnBrk="0" hangingPunct="0">
              <a:spcBef>
                <a:spcPts val="225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ko-KR" sz="75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451770"/>
            <a:ext cx="6651519" cy="7369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ko-KR"/>
            </a:defPPr>
            <a:lvl1pPr indent="0">
              <a:lnSpc>
                <a:spcPts val="15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3A7AC"/>
                </a:solidFill>
                <a:latin typeface="Rix고딕 M" panose="02020603020101020101" pitchFamily="18" charset="-127"/>
                <a:ea typeface="Rix고딕 M" panose="02020603020101020101" pitchFamily="18" charset="-12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28588" indent="-128588">
              <a:lnSpc>
                <a:spcPct val="100000"/>
              </a:lnSpc>
              <a:buFont typeface="Wingdings" pitchFamily="2" charset="2"/>
              <a:buChar char="§"/>
            </a:pPr>
            <a:r>
              <a:rPr lang="en-US" altLang="ko-KR" sz="1200" dirty="0" smtClean="0">
                <a:solidFill>
                  <a:schemeClr val="tx1"/>
                </a:solidFill>
                <a:latin typeface="+mn-ea"/>
                <a:ea typeface="+mn-ea"/>
                <a:cs typeface="함초롬돋움" panose="02030504000101010101" pitchFamily="18" charset="-127"/>
              </a:rPr>
              <a:t>Seasonal melting point / temperature of milk replacer should be considered. </a:t>
            </a:r>
            <a:endParaRPr lang="en-US" altLang="ko-KR" sz="1200" dirty="0" smtClean="0">
              <a:solidFill>
                <a:schemeClr val="tx1"/>
              </a:solidFill>
              <a:latin typeface="+mn-ea"/>
              <a:ea typeface="+mn-ea"/>
              <a:cs typeface="함초롬돋움" panose="02030504000101010101" pitchFamily="18" charset="-127"/>
            </a:endParaRPr>
          </a:p>
          <a:p>
            <a:pPr marL="128588" indent="-128588">
              <a:lnSpc>
                <a:spcPct val="100000"/>
              </a:lnSpc>
              <a:buFont typeface="Wingdings" pitchFamily="2" charset="2"/>
              <a:buChar char="§"/>
            </a:pPr>
            <a:r>
              <a:rPr lang="en-US" altLang="ko-KR" sz="1200" dirty="0" smtClean="0">
                <a:solidFill>
                  <a:schemeClr val="tx1"/>
                </a:solidFill>
                <a:latin typeface="+mn-ea"/>
                <a:ea typeface="+mn-ea"/>
                <a:cs typeface="함초롬돋움" panose="02030504000101010101" pitchFamily="18" charset="-127"/>
              </a:rPr>
              <a:t>It helps managing the health of calves as individual intake of milk replacer is identified. </a:t>
            </a:r>
            <a:endParaRPr lang="en-US" altLang="ko-KR" sz="1200" dirty="0" smtClean="0">
              <a:solidFill>
                <a:schemeClr val="tx1"/>
              </a:solidFill>
              <a:latin typeface="+mn-ea"/>
              <a:ea typeface="+mn-ea"/>
              <a:cs typeface="함초롬돋움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820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직사각형 8"/>
          <p:cNvSpPr>
            <a:spLocks noChangeArrowheads="1"/>
          </p:cNvSpPr>
          <p:nvPr/>
        </p:nvSpPr>
        <p:spPr bwMode="auto">
          <a:xfrm>
            <a:off x="395288" y="1052513"/>
            <a:ext cx="80279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ko-KR" sz="1800" b="1" dirty="0" smtClean="0">
                <a:latin typeface="+mn-ea"/>
                <a:ea typeface="+mn-ea"/>
              </a:rPr>
              <a:t>Feeding amount can be adjusted depending on body weight and breeding stage </a:t>
            </a:r>
            <a:endParaRPr lang="en-US" altLang="ko-KR" sz="1800" b="1" dirty="0">
              <a:latin typeface="+mn-ea"/>
              <a:ea typeface="+mn-ea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ko-KR" sz="1800" b="1" dirty="0" smtClean="0">
                <a:latin typeface="+mn-ea"/>
                <a:ea typeface="+mn-ea"/>
              </a:rPr>
              <a:t>Proactive management of health and performance by changing weight and feeding volume</a:t>
            </a:r>
            <a:endParaRPr lang="en-US" altLang="ko-KR" sz="1800" b="1" dirty="0">
              <a:latin typeface="+mn-ea"/>
              <a:ea typeface="+mn-ea"/>
            </a:endParaRPr>
          </a:p>
        </p:txBody>
      </p:sp>
      <p:pic>
        <p:nvPicPr>
          <p:cNvPr id="45061" name="Picture 10" descr="D:\'16 생산문서\'16 사진\'16 ICT 모델개발\ICT 한우 모델농가(임실) 한우사\한우사 자동급이기 DSC046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41306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_x273012824" descr="EMB00001b4021f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05038"/>
            <a:ext cx="412273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ko-KR" sz="2400" b="1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Cattle Weight Scale</a:t>
            </a:r>
            <a:endParaRPr lang="ko-KR" altLang="en-US" sz="2400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7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슬라이드 번호 개체 틀 2"/>
          <p:cNvSpPr txBox="1">
            <a:spLocks/>
          </p:cNvSpPr>
          <p:nvPr/>
        </p:nvSpPr>
        <p:spPr>
          <a:xfrm>
            <a:off x="239714" y="6286104"/>
            <a:ext cx="378392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F1AFCE-D540-41EE-B441-3ED6DEB25CDC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5234586" cy="257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4" y="1069850"/>
            <a:ext cx="5220072" cy="257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타원 93"/>
          <p:cNvSpPr/>
          <p:nvPr/>
        </p:nvSpPr>
        <p:spPr>
          <a:xfrm>
            <a:off x="2555776" y="4077072"/>
            <a:ext cx="1296144" cy="1368152"/>
          </a:xfrm>
          <a:prstGeom prst="ellipse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95" name="그룹 94"/>
          <p:cNvGrpSpPr/>
          <p:nvPr/>
        </p:nvGrpSpPr>
        <p:grpSpPr>
          <a:xfrm>
            <a:off x="5415710" y="1069850"/>
            <a:ext cx="3728290" cy="5128746"/>
            <a:chOff x="5415710" y="1069850"/>
            <a:chExt cx="3728290" cy="5128746"/>
          </a:xfrm>
        </p:grpSpPr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710" y="1069850"/>
              <a:ext cx="3728290" cy="2575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710" y="3861048"/>
              <a:ext cx="3728290" cy="2337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Box 97"/>
            <p:cNvSpPr txBox="1"/>
            <p:nvPr/>
          </p:nvSpPr>
          <p:spPr>
            <a:xfrm>
              <a:off x="7020272" y="5661248"/>
              <a:ext cx="208823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2400" b="1" dirty="0" smtClean="0">
                  <a:solidFill>
                    <a:srgbClr val="00206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웅크린 돼지들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020272" y="1187460"/>
              <a:ext cx="208823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rgbClr val="FFFF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Active Pigs</a:t>
              </a:r>
              <a:endParaRPr lang="ko-KR" altLang="en-US" sz="2400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00" name="타원 99"/>
          <p:cNvSpPr/>
          <p:nvPr/>
        </p:nvSpPr>
        <p:spPr>
          <a:xfrm>
            <a:off x="2843808" y="1340767"/>
            <a:ext cx="1296144" cy="1368152"/>
          </a:xfrm>
          <a:prstGeom prst="ellipse">
            <a:avLst/>
          </a:prstGeom>
          <a:solidFill>
            <a:srgbClr val="00B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5710" y="3861048"/>
            <a:ext cx="372829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아래쪽 화살표 101"/>
          <p:cNvSpPr/>
          <p:nvPr/>
        </p:nvSpPr>
        <p:spPr>
          <a:xfrm>
            <a:off x="2707855" y="4581128"/>
            <a:ext cx="351978" cy="5040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3" name="아래쪽 화살표 102"/>
          <p:cNvSpPr/>
          <p:nvPr/>
        </p:nvSpPr>
        <p:spPr>
          <a:xfrm>
            <a:off x="3499942" y="4322124"/>
            <a:ext cx="351978" cy="50405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4" name="텍스트 개체 틀 1"/>
          <p:cNvSpPr>
            <a:spLocks noGrp="1"/>
          </p:cNvSpPr>
          <p:nvPr>
            <p:ph type="body" sz="quarter" idx="13"/>
          </p:nvPr>
        </p:nvSpPr>
        <p:spPr>
          <a:xfrm>
            <a:off x="371584" y="220663"/>
            <a:ext cx="8421220" cy="492125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Data Analysis</a:t>
            </a:r>
            <a:endParaRPr lang="ko-KR" altLang="en-US" sz="2400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03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00" grpId="0" animBg="1"/>
      <p:bldP spid="102" grpId="0" animBg="1"/>
      <p:bldP spid="1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240" y="1082411"/>
            <a:ext cx="8527677" cy="501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F1AFCE-D540-41EE-B441-3ED6DEB25CDC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240" y="1082411"/>
            <a:ext cx="8527677" cy="501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2383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805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3960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9" r="4270" b="3776"/>
          <a:stretch/>
        </p:blipFill>
        <p:spPr bwMode="auto">
          <a:xfrm>
            <a:off x="0" y="-4524"/>
            <a:ext cx="442798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" y="3369924"/>
            <a:ext cx="4423310" cy="348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9"/>
            <a:ext cx="4572000" cy="32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867" y="3369924"/>
            <a:ext cx="4570133" cy="348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4812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텍스트 개체 틀 1"/>
          <p:cNvSpPr>
            <a:spLocks noGrp="1"/>
          </p:cNvSpPr>
          <p:nvPr>
            <p:ph type="body" sz="quarter" idx="13"/>
          </p:nvPr>
        </p:nvSpPr>
        <p:spPr>
          <a:xfrm>
            <a:off x="251520" y="188640"/>
            <a:ext cx="8421220" cy="492125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Hog Farm ICE System Diagram</a:t>
            </a:r>
            <a:endParaRPr lang="ko-KR" altLang="en-US" sz="2400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44" name="그룹 209"/>
          <p:cNvGrpSpPr>
            <a:grpSpLocks/>
          </p:cNvGrpSpPr>
          <p:nvPr/>
        </p:nvGrpSpPr>
        <p:grpSpPr bwMode="auto">
          <a:xfrm rot="10800000">
            <a:off x="5701812" y="1076030"/>
            <a:ext cx="3190142" cy="1281113"/>
            <a:chOff x="6105129" y="1124744"/>
            <a:chExt cx="3456383" cy="1282340"/>
          </a:xfrm>
        </p:grpSpPr>
        <p:sp>
          <p:nvSpPr>
            <p:cNvPr id="45" name="모서리가 둥근 직사각형 6"/>
            <p:cNvSpPr/>
            <p:nvPr/>
          </p:nvSpPr>
          <p:spPr bwMode="auto">
            <a:xfrm rot="16200000">
              <a:off x="5974853" y="1255020"/>
              <a:ext cx="1282340" cy="1021787"/>
            </a:xfrm>
            <a:prstGeom prst="roundRect">
              <a:avLst>
                <a:gd name="adj" fmla="val 4978"/>
              </a:avLst>
            </a:prstGeom>
            <a:gradFill flip="none" rotWithShape="1">
              <a:gsLst>
                <a:gs pos="0">
                  <a:srgbClr val="F2F2F2"/>
                </a:gs>
                <a:gs pos="10000">
                  <a:sysClr val="window" lastClr="FFFFFF">
                    <a:lumMod val="85000"/>
                    <a:alpha val="50000"/>
                  </a:sysClr>
                </a:gs>
                <a:gs pos="98000">
                  <a:sysClr val="window" lastClr="FFFFFF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gradFill>
                <a:gsLst>
                  <a:gs pos="0">
                    <a:sysClr val="windowText" lastClr="000000">
                      <a:lumMod val="50000"/>
                      <a:lumOff val="50000"/>
                    </a:sysClr>
                  </a:gs>
                  <a:gs pos="7800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100" b="1" kern="0">
                <a:gradFill>
                  <a:gsLst>
                    <a:gs pos="0">
                      <a:sysClr val="windowText" lastClr="000000">
                        <a:lumMod val="85000"/>
                        <a:lumOff val="15000"/>
                      </a:sysClr>
                    </a:gs>
                    <a:gs pos="84000">
                      <a:sysClr val="windowText" lastClr="000000">
                        <a:lumMod val="75000"/>
                        <a:lumOff val="25000"/>
                      </a:sys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46" name="모서리가 둥근 직사각형 6"/>
            <p:cNvSpPr/>
            <p:nvPr/>
          </p:nvSpPr>
          <p:spPr bwMode="auto">
            <a:xfrm>
              <a:off x="6465169" y="1127952"/>
              <a:ext cx="3096343" cy="1262294"/>
            </a:xfrm>
            <a:prstGeom prst="roundRect">
              <a:avLst>
                <a:gd name="adj" fmla="val 1519"/>
              </a:avLst>
            </a:prstGeom>
            <a:solidFill>
              <a:sysClr val="window" lastClr="FFFFFF"/>
            </a:solidFill>
            <a:ln w="12700" cap="flat" cmpd="sng" algn="ctr">
              <a:gradFill>
                <a:gsLst>
                  <a:gs pos="0">
                    <a:srgbClr val="B8B8B8"/>
                  </a:gs>
                  <a:gs pos="50000">
                    <a:sysClr val="window" lastClr="FFFFFF">
                      <a:lumMod val="85000"/>
                    </a:sysClr>
                  </a:gs>
                  <a:gs pos="100000">
                    <a:srgbClr val="B8B8B8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innerShdw blurRad="228600">
                <a:sysClr val="window" lastClr="FFFFFF">
                  <a:lumMod val="75000"/>
                </a:sysClr>
              </a:innerShdw>
            </a:effectLst>
          </p:spPr>
          <p:txBody>
            <a:bodyPr>
              <a:sp3d contourW="12700"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400" b="1" kern="0">
                <a:solidFill>
                  <a:prstClr val="black"/>
                </a:solidFill>
                <a:latin typeface="+mn-ea"/>
              </a:endParaRPr>
            </a:p>
          </p:txBody>
        </p:sp>
      </p:grpSp>
      <p:sp>
        <p:nvSpPr>
          <p:cNvPr id="47" name="직사각형 46"/>
          <p:cNvSpPr/>
          <p:nvPr/>
        </p:nvSpPr>
        <p:spPr bwMode="auto">
          <a:xfrm>
            <a:off x="8456683" y="1173088"/>
            <a:ext cx="369332" cy="2400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41300" dir="6900000" sx="102000" sy="102000" algn="ctr" rotWithShape="0">
              <a:sysClr val="window" lastClr="FFFFFF">
                <a:alpha val="80000"/>
              </a:sysClr>
            </a:outerShdw>
          </a:effectLst>
        </p:spPr>
        <p:txBody>
          <a:bodyPr vert="eaVert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/>
              <a:contourClr>
                <a:schemeClr val="bg1"/>
              </a:contourClr>
            </a:sp3d>
          </a:bodyPr>
          <a:lstStyle/>
          <a:p>
            <a:pPr algn="ctr" defTabSz="885825" fontAlgn="auto">
              <a:spcBef>
                <a:spcPts val="0"/>
              </a:spcBef>
              <a:spcAft>
                <a:spcPts val="0"/>
              </a:spcAft>
              <a:tabLst>
                <a:tab pos="5648325" algn="l"/>
              </a:tabLst>
              <a:defRPr/>
            </a:pPr>
            <a:r>
              <a:rPr kumimoji="0" lang="en-US" altLang="ko-KR" sz="1200" b="1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effectLst>
                  <a:outerShdw blurRad="215900" dist="38100" sx="102000" sy="102000" algn="ctr" rotWithShape="0">
                    <a:sysClr val="window" lastClr="FFFFFF"/>
                  </a:outerShdw>
                </a:effectLst>
                <a:latin typeface="+mn-ea"/>
              </a:rPr>
              <a:t>Drinking Water</a:t>
            </a:r>
          </a:p>
          <a:p>
            <a:pPr algn="ctr" defTabSz="885825" fontAlgn="auto">
              <a:spcBef>
                <a:spcPts val="0"/>
              </a:spcBef>
              <a:spcAft>
                <a:spcPts val="0"/>
              </a:spcAft>
              <a:tabLst>
                <a:tab pos="5648325" algn="l"/>
              </a:tabLst>
              <a:defRPr/>
            </a:pPr>
            <a:r>
              <a:rPr kumimoji="0" lang="en-US" altLang="ko-KR" sz="1200" b="1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effectLst>
                  <a:outerShdw blurRad="215900" dist="38100" sx="102000" sy="102000" algn="ctr" rotWithShape="0">
                    <a:sysClr val="window" lastClr="FFFFFF"/>
                  </a:outerShdw>
                </a:effectLst>
                <a:latin typeface="+mn-ea"/>
              </a:rPr>
              <a:t>&amp; Feed Bin</a:t>
            </a:r>
            <a:endParaRPr kumimoji="0" lang="ko-KR" altLang="en-US" sz="1200" b="1" kern="0" dirty="0">
              <a:solidFill>
                <a:sysClr val="windowText" lastClr="000000">
                  <a:lumMod val="85000"/>
                  <a:lumOff val="15000"/>
                </a:sysClr>
              </a:solidFill>
              <a:effectLst>
                <a:outerShdw blurRad="215900" dist="38100" sx="102000" sy="102000" algn="ctr" rotWithShape="0">
                  <a:sysClr val="window" lastClr="FFFFFF"/>
                </a:outerShdw>
              </a:effectLst>
              <a:latin typeface="+mn-ea"/>
            </a:endParaRPr>
          </a:p>
        </p:txBody>
      </p:sp>
      <p:grpSp>
        <p:nvGrpSpPr>
          <p:cNvPr id="48" name="그룹 158"/>
          <p:cNvGrpSpPr>
            <a:grpSpLocks/>
          </p:cNvGrpSpPr>
          <p:nvPr/>
        </p:nvGrpSpPr>
        <p:grpSpPr bwMode="auto">
          <a:xfrm>
            <a:off x="142880" y="1080792"/>
            <a:ext cx="4495062" cy="1313064"/>
            <a:chOff x="5174700" y="2198699"/>
            <a:chExt cx="3832437" cy="1044124"/>
          </a:xfrm>
        </p:grpSpPr>
        <p:grpSp>
          <p:nvGrpSpPr>
            <p:cNvPr id="49" name="그룹 112"/>
            <p:cNvGrpSpPr>
              <a:grpSpLocks/>
            </p:cNvGrpSpPr>
            <p:nvPr/>
          </p:nvGrpSpPr>
          <p:grpSpPr bwMode="auto">
            <a:xfrm>
              <a:off x="5174700" y="2198699"/>
              <a:ext cx="1113793" cy="1044124"/>
              <a:chOff x="-3453926" y="4151088"/>
              <a:chExt cx="1113793" cy="1044124"/>
            </a:xfrm>
          </p:grpSpPr>
          <p:sp>
            <p:nvSpPr>
              <p:cNvPr id="51" name="모서리가 둥근 직사각형 6"/>
              <p:cNvSpPr/>
              <p:nvPr/>
            </p:nvSpPr>
            <p:spPr bwMode="auto">
              <a:xfrm rot="16200000">
                <a:off x="-3361108" y="4150092"/>
                <a:ext cx="1019980" cy="1021971"/>
              </a:xfrm>
              <a:prstGeom prst="roundRect">
                <a:avLst>
                  <a:gd name="adj" fmla="val 4978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1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 bwMode="auto">
              <a:xfrm>
                <a:off x="-3453926" y="4314154"/>
                <a:ext cx="314888" cy="88105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vert="eaVert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tabLst>
                    <a:tab pos="5648325" algn="l"/>
                  </a:tabLst>
                  <a:defRPr/>
                </a:pPr>
                <a:r>
                  <a:rPr lang="en-US" altLang="ko-KR" sz="12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Gestation Crate</a:t>
                </a:r>
                <a:endParaRPr kumimoji="0" lang="en-US" altLang="ko-KR" sz="12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</p:grpSp>
        <p:sp>
          <p:nvSpPr>
            <p:cNvPr id="50" name="모서리가 둥근 직사각형 6"/>
            <p:cNvSpPr/>
            <p:nvPr/>
          </p:nvSpPr>
          <p:spPr bwMode="auto">
            <a:xfrm>
              <a:off x="5509118" y="2201251"/>
              <a:ext cx="3498019" cy="1016528"/>
            </a:xfrm>
            <a:prstGeom prst="roundRect">
              <a:avLst>
                <a:gd name="adj" fmla="val 1519"/>
              </a:avLst>
            </a:prstGeom>
            <a:solidFill>
              <a:sysClr val="window" lastClr="FFFFFF"/>
            </a:solidFill>
            <a:ln w="12700" cap="flat" cmpd="sng" algn="ctr">
              <a:gradFill>
                <a:gsLst>
                  <a:gs pos="0">
                    <a:srgbClr val="B8B8B8"/>
                  </a:gs>
                  <a:gs pos="50000">
                    <a:sysClr val="window" lastClr="FFFFFF">
                      <a:lumMod val="85000"/>
                    </a:sysClr>
                  </a:gs>
                  <a:gs pos="100000">
                    <a:srgbClr val="B8B8B8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innerShdw blurRad="228600">
                <a:sysClr val="window" lastClr="FFFFFF">
                  <a:lumMod val="75000"/>
                </a:sysClr>
              </a:innerShdw>
            </a:effectLst>
          </p:spPr>
          <p:txBody>
            <a:bodyPr>
              <a:sp3d contourW="12700"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400" b="1" kern="0" dirty="0">
                <a:solidFill>
                  <a:prstClr val="black"/>
                </a:solidFill>
                <a:latin typeface="+mn-ea"/>
              </a:endParaRPr>
            </a:p>
          </p:txBody>
        </p:sp>
      </p:grpSp>
      <p:grpSp>
        <p:nvGrpSpPr>
          <p:cNvPr id="53" name="그룹 288"/>
          <p:cNvGrpSpPr>
            <a:grpSpLocks/>
          </p:cNvGrpSpPr>
          <p:nvPr/>
        </p:nvGrpSpPr>
        <p:grpSpPr bwMode="auto">
          <a:xfrm>
            <a:off x="567105" y="1112541"/>
            <a:ext cx="655026" cy="654530"/>
            <a:chOff x="543259" y="954850"/>
            <a:chExt cx="710142" cy="653109"/>
          </a:xfrm>
        </p:grpSpPr>
        <p:grpSp>
          <p:nvGrpSpPr>
            <p:cNvPr id="54" name="그룹 575"/>
            <p:cNvGrpSpPr>
              <a:grpSpLocks/>
            </p:cNvGrpSpPr>
            <p:nvPr/>
          </p:nvGrpSpPr>
          <p:grpSpPr bwMode="auto">
            <a:xfrm>
              <a:off x="543259" y="954850"/>
              <a:ext cx="710142" cy="653109"/>
              <a:chOff x="408053" y="5480826"/>
              <a:chExt cx="1349781" cy="653109"/>
            </a:xfrm>
          </p:grpSpPr>
          <p:sp>
            <p:nvSpPr>
              <p:cNvPr id="58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 bwMode="auto">
              <a:xfrm>
                <a:off x="408055" y="5934314"/>
                <a:ext cx="1349779" cy="1996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Temp/Humidity Sensor Node</a:t>
                </a:r>
                <a:endParaRPr kumimoji="0"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60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55" name="그룹 287"/>
            <p:cNvGrpSpPr>
              <a:grpSpLocks/>
            </p:cNvGrpSpPr>
            <p:nvPr/>
          </p:nvGrpSpPr>
          <p:grpSpPr bwMode="auto">
            <a:xfrm>
              <a:off x="725654" y="1026272"/>
              <a:ext cx="329776" cy="297774"/>
              <a:chOff x="800680" y="1026272"/>
              <a:chExt cx="329776" cy="297774"/>
            </a:xfrm>
          </p:grpSpPr>
          <p:pic>
            <p:nvPicPr>
              <p:cNvPr id="56" name="Picture 26" descr="C:\Users\kimsh\AppData\Local\Microsoft\Windows\Temporary Internet Files\Content.IE5\T5XWSJAH\MC900149862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680" y="1026272"/>
                <a:ext cx="178502" cy="297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552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1" name="그룹 289"/>
          <p:cNvGrpSpPr>
            <a:grpSpLocks/>
          </p:cNvGrpSpPr>
          <p:nvPr/>
        </p:nvGrpSpPr>
        <p:grpSpPr bwMode="auto">
          <a:xfrm>
            <a:off x="1276351" y="1112541"/>
            <a:ext cx="655026" cy="654530"/>
            <a:chOff x="1311928" y="954850"/>
            <a:chExt cx="710142" cy="653109"/>
          </a:xfrm>
        </p:grpSpPr>
        <p:grpSp>
          <p:nvGrpSpPr>
            <p:cNvPr id="62" name="그룹 632"/>
            <p:cNvGrpSpPr>
              <a:grpSpLocks/>
            </p:cNvGrpSpPr>
            <p:nvPr/>
          </p:nvGrpSpPr>
          <p:grpSpPr bwMode="auto">
            <a:xfrm>
              <a:off x="1311928" y="954850"/>
              <a:ext cx="710142" cy="653109"/>
              <a:chOff x="408053" y="5480826"/>
              <a:chExt cx="1349781" cy="653109"/>
            </a:xfrm>
          </p:grpSpPr>
          <p:sp>
            <p:nvSpPr>
              <p:cNvPr id="66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 bwMode="auto">
              <a:xfrm>
                <a:off x="408055" y="5934314"/>
                <a:ext cx="1349779" cy="1996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kumimoji="0"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Power Outage Sensor Node</a:t>
                </a:r>
                <a:endParaRPr kumimoji="0"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68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63" name="그룹 285"/>
            <p:cNvGrpSpPr>
              <a:grpSpLocks/>
            </p:cNvGrpSpPr>
            <p:nvPr/>
          </p:nvGrpSpPr>
          <p:grpSpPr bwMode="auto">
            <a:xfrm>
              <a:off x="1409518" y="1010908"/>
              <a:ext cx="497936" cy="297544"/>
              <a:chOff x="1424608" y="1010908"/>
              <a:chExt cx="497936" cy="297544"/>
            </a:xfrm>
          </p:grpSpPr>
          <p:pic>
            <p:nvPicPr>
              <p:cNvPr id="64" name="Picture 6" descr="C:\Users\kimsh\AppData\Local\Microsoft\Windows\Temporary Internet Files\Content.IE5\ZA993124\MC9004417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608" y="1010908"/>
                <a:ext cx="461346" cy="297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2640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9" name="그룹 290"/>
          <p:cNvGrpSpPr>
            <a:grpSpLocks/>
          </p:cNvGrpSpPr>
          <p:nvPr/>
        </p:nvGrpSpPr>
        <p:grpSpPr bwMode="auto">
          <a:xfrm>
            <a:off x="1985597" y="1112541"/>
            <a:ext cx="656492" cy="654530"/>
            <a:chOff x="2080597" y="954850"/>
            <a:chExt cx="710142" cy="653109"/>
          </a:xfrm>
        </p:grpSpPr>
        <p:grpSp>
          <p:nvGrpSpPr>
            <p:cNvPr id="70" name="그룹 644"/>
            <p:cNvGrpSpPr>
              <a:grpSpLocks/>
            </p:cNvGrpSpPr>
            <p:nvPr/>
          </p:nvGrpSpPr>
          <p:grpSpPr bwMode="auto">
            <a:xfrm>
              <a:off x="2080597" y="954850"/>
              <a:ext cx="710142" cy="653109"/>
              <a:chOff x="408053" y="5480826"/>
              <a:chExt cx="1349781" cy="653109"/>
            </a:xfrm>
          </p:grpSpPr>
          <p:sp>
            <p:nvSpPr>
              <p:cNvPr id="74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 bwMode="auto">
              <a:xfrm>
                <a:off x="408055" y="5934314"/>
                <a:ext cx="1349779" cy="1996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kumimoji="0"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Short circuit Sensor Node</a:t>
                </a:r>
                <a:endParaRPr kumimoji="0"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76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71" name="그룹 286"/>
            <p:cNvGrpSpPr>
              <a:grpSpLocks/>
            </p:cNvGrpSpPr>
            <p:nvPr/>
          </p:nvGrpSpPr>
          <p:grpSpPr bwMode="auto">
            <a:xfrm>
              <a:off x="2288704" y="1016944"/>
              <a:ext cx="353920" cy="303847"/>
              <a:chOff x="2288704" y="1016944"/>
              <a:chExt cx="353920" cy="303847"/>
            </a:xfrm>
          </p:grpSpPr>
          <p:pic>
            <p:nvPicPr>
              <p:cNvPr id="72" name="Picture 7" descr="C:\Users\kimsh\AppData\Local\Microsoft\Windows\Temporary Internet Files\Content.IE5\RTDALCN4\MC90029406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8704" y="1016944"/>
                <a:ext cx="221875" cy="30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2720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7" name="그룹 292"/>
          <p:cNvGrpSpPr>
            <a:grpSpLocks/>
          </p:cNvGrpSpPr>
          <p:nvPr/>
        </p:nvGrpSpPr>
        <p:grpSpPr bwMode="auto">
          <a:xfrm>
            <a:off x="3950677" y="1087140"/>
            <a:ext cx="656492" cy="601662"/>
            <a:chOff x="3853940" y="929563"/>
            <a:chExt cx="710142" cy="601350"/>
          </a:xfrm>
        </p:grpSpPr>
        <p:grpSp>
          <p:nvGrpSpPr>
            <p:cNvPr id="78" name="그룹 644"/>
            <p:cNvGrpSpPr>
              <a:grpSpLocks/>
            </p:cNvGrpSpPr>
            <p:nvPr/>
          </p:nvGrpSpPr>
          <p:grpSpPr bwMode="auto">
            <a:xfrm>
              <a:off x="3853940" y="954850"/>
              <a:ext cx="710142" cy="576063"/>
              <a:chOff x="408053" y="5480826"/>
              <a:chExt cx="1349781" cy="576063"/>
            </a:xfrm>
          </p:grpSpPr>
          <p:sp>
            <p:nvSpPr>
              <p:cNvPr id="80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576063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81" name="직사각형 80"/>
              <p:cNvSpPr/>
              <p:nvPr/>
            </p:nvSpPr>
            <p:spPr bwMode="auto">
              <a:xfrm>
                <a:off x="408055" y="5934314"/>
                <a:ext cx="1349779" cy="10772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kumimoji="0" lang="en-US" altLang="ko-KR" sz="7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IR</a:t>
                </a:r>
                <a:r>
                  <a:rPr lang="ko-KR" altLang="en-US" sz="7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 </a:t>
                </a:r>
                <a:r>
                  <a:rPr lang="en-US" altLang="ko-KR" sz="7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Camera</a:t>
                </a:r>
                <a:endParaRPr kumimoji="0" lang="ko-KR" altLang="en-US" sz="7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82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068" t="6944" r="74985" b="63889"/>
            <a:stretch>
              <a:fillRect/>
            </a:stretch>
          </p:blipFill>
          <p:spPr bwMode="auto">
            <a:xfrm>
              <a:off x="3933249" y="929563"/>
              <a:ext cx="544999" cy="46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" name="그룹 157"/>
          <p:cNvGrpSpPr>
            <a:grpSpLocks/>
          </p:cNvGrpSpPr>
          <p:nvPr/>
        </p:nvGrpSpPr>
        <p:grpSpPr bwMode="auto">
          <a:xfrm>
            <a:off x="2709497" y="1744365"/>
            <a:ext cx="731226" cy="576262"/>
            <a:chOff x="5768070" y="1972760"/>
            <a:chExt cx="1398209" cy="1256266"/>
          </a:xfrm>
        </p:grpSpPr>
        <p:pic>
          <p:nvPicPr>
            <p:cNvPr id="84" name="그림 158" descr="그림18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25" r="22685" b="18420"/>
            <a:stretch>
              <a:fillRect/>
            </a:stretch>
          </p:blipFill>
          <p:spPr bwMode="auto">
            <a:xfrm>
              <a:off x="5768070" y="1972760"/>
              <a:ext cx="1398209" cy="125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모서리가 둥근 직사각형 84"/>
            <p:cNvSpPr/>
            <p:nvPr/>
          </p:nvSpPr>
          <p:spPr bwMode="auto">
            <a:xfrm>
              <a:off x="5997552" y="2571792"/>
              <a:ext cx="1058431" cy="27189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Automatic Feed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Dispenser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kumimoji="0"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grpSp>
        <p:nvGrpSpPr>
          <p:cNvPr id="86" name="그룹 301"/>
          <p:cNvGrpSpPr>
            <a:grpSpLocks/>
          </p:cNvGrpSpPr>
          <p:nvPr/>
        </p:nvGrpSpPr>
        <p:grpSpPr bwMode="auto">
          <a:xfrm>
            <a:off x="3587263" y="1734840"/>
            <a:ext cx="553915" cy="557212"/>
            <a:chOff x="3512840" y="1556792"/>
            <a:chExt cx="599603" cy="556993"/>
          </a:xfrm>
        </p:grpSpPr>
        <p:pic>
          <p:nvPicPr>
            <p:cNvPr id="87" name="Picture 21" descr="C:\Users\kimsh\AppData\Local\Microsoft\Windows\Temporary Internet Files\Content.IE5\A8D5NK0T\MC900240121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848" y="1556792"/>
              <a:ext cx="457039" cy="44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모서리가 둥근 직사각형 87"/>
            <p:cNvSpPr/>
            <p:nvPr/>
          </p:nvSpPr>
          <p:spPr bwMode="auto">
            <a:xfrm>
              <a:off x="3512840" y="1988840"/>
              <a:ext cx="599603" cy="12494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Vent Fan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kumimoji="0"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grpSp>
        <p:nvGrpSpPr>
          <p:cNvPr id="89" name="그룹 112"/>
          <p:cNvGrpSpPr>
            <a:grpSpLocks/>
          </p:cNvGrpSpPr>
          <p:nvPr/>
        </p:nvGrpSpPr>
        <p:grpSpPr bwMode="auto">
          <a:xfrm>
            <a:off x="151022" y="2492079"/>
            <a:ext cx="1298247" cy="1287600"/>
            <a:chOff x="-3446988" y="4151088"/>
            <a:chExt cx="1106855" cy="1023876"/>
          </a:xfrm>
        </p:grpSpPr>
        <p:sp>
          <p:nvSpPr>
            <p:cNvPr id="90" name="모서리가 둥근 직사각형 6"/>
            <p:cNvSpPr/>
            <p:nvPr/>
          </p:nvSpPr>
          <p:spPr bwMode="auto">
            <a:xfrm rot="16200000">
              <a:off x="-3361108" y="4150092"/>
              <a:ext cx="1019980" cy="1021971"/>
            </a:xfrm>
            <a:prstGeom prst="roundRect">
              <a:avLst>
                <a:gd name="adj" fmla="val 4978"/>
              </a:avLst>
            </a:prstGeom>
            <a:gradFill flip="none" rotWithShape="1">
              <a:gsLst>
                <a:gs pos="0">
                  <a:srgbClr val="F2F2F2"/>
                </a:gs>
                <a:gs pos="10000">
                  <a:sysClr val="window" lastClr="FFFFFF">
                    <a:lumMod val="85000"/>
                    <a:alpha val="50000"/>
                  </a:sysClr>
                </a:gs>
                <a:gs pos="98000">
                  <a:sysClr val="window" lastClr="FFFFFF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gradFill>
                <a:gsLst>
                  <a:gs pos="0">
                    <a:sysClr val="windowText" lastClr="000000">
                      <a:lumMod val="50000"/>
                      <a:lumOff val="50000"/>
                    </a:sysClr>
                  </a:gs>
                  <a:gs pos="7800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100" b="1" kern="0">
                <a:gradFill>
                  <a:gsLst>
                    <a:gs pos="0">
                      <a:sysClr val="windowText" lastClr="000000">
                        <a:lumMod val="85000"/>
                        <a:lumOff val="15000"/>
                      </a:sysClr>
                    </a:gs>
                    <a:gs pos="84000">
                      <a:sysClr val="windowText" lastClr="000000">
                        <a:lumMod val="75000"/>
                        <a:lumOff val="25000"/>
                      </a:sys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91" name="직사각형 90"/>
            <p:cNvSpPr/>
            <p:nvPr/>
          </p:nvSpPr>
          <p:spPr bwMode="auto">
            <a:xfrm>
              <a:off x="-3446988" y="4440749"/>
              <a:ext cx="314884" cy="7342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41300" dir="6900000" sx="102000" sy="102000" algn="ctr" rotWithShape="0">
                <a:sysClr val="window" lastClr="FFFFFF">
                  <a:alpha val="80000"/>
                </a:sysClr>
              </a:outerShdw>
            </a:effectLst>
          </p:spPr>
          <p:txBody>
            <a:bodyPr vert="eaVert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885825" fontAlgn="auto">
                <a:spcBef>
                  <a:spcPts val="0"/>
                </a:spcBef>
                <a:spcAft>
                  <a:spcPts val="0"/>
                </a:spcAft>
                <a:tabLst>
                  <a:tab pos="5648325" algn="l"/>
                </a:tabLst>
                <a:defRPr/>
              </a:pPr>
              <a:r>
                <a:rPr kumimoji="0" lang="en-US" altLang="ko-KR" sz="12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rPr>
                <a:t>Maternity Barn</a:t>
              </a:r>
              <a:endParaRPr kumimoji="0" lang="ko-KR" altLang="en-US" sz="12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effectLst>
                  <a:outerShdw blurRad="215900" dist="38100" sx="102000" sy="102000" algn="ctr" rotWithShape="0">
                    <a:sysClr val="window" lastClr="FFFFFF"/>
                  </a:outerShdw>
                </a:effectLst>
                <a:latin typeface="+mn-ea"/>
              </a:endParaRPr>
            </a:p>
          </p:txBody>
        </p:sp>
      </p:grpSp>
      <p:sp>
        <p:nvSpPr>
          <p:cNvPr id="92" name="모서리가 둥근 직사각형 6"/>
          <p:cNvSpPr/>
          <p:nvPr/>
        </p:nvSpPr>
        <p:spPr bwMode="auto">
          <a:xfrm>
            <a:off x="535648" y="2495289"/>
            <a:ext cx="4102821" cy="1278359"/>
          </a:xfrm>
          <a:prstGeom prst="roundRect">
            <a:avLst>
              <a:gd name="adj" fmla="val 1519"/>
            </a:avLst>
          </a:prstGeom>
          <a:solidFill>
            <a:sysClr val="window" lastClr="FFFFFF"/>
          </a:solidFill>
          <a:ln w="12700" cap="flat" cmpd="sng" algn="ctr">
            <a:gradFill>
              <a:gsLst>
                <a:gs pos="0">
                  <a:srgbClr val="B8B8B8"/>
                </a:gs>
                <a:gs pos="50000">
                  <a:sysClr val="window" lastClr="FFFFFF">
                    <a:lumMod val="85000"/>
                  </a:sysClr>
                </a:gs>
                <a:gs pos="100000">
                  <a:srgbClr val="B8B8B8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innerShdw blurRad="228600">
              <a:sysClr val="window" lastClr="FFFFFF">
                <a:lumMod val="75000"/>
              </a:sysClr>
            </a:innerShdw>
          </a:effectLst>
        </p:spPr>
        <p:txBody>
          <a:bodyPr>
            <a:sp3d contourW="12700">
              <a:contourClr>
                <a:schemeClr val="tx2">
                  <a:lumMod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00" b="1" kern="0">
              <a:solidFill>
                <a:prstClr val="black"/>
              </a:solidFill>
              <a:latin typeface="+mn-ea"/>
            </a:endParaRPr>
          </a:p>
        </p:txBody>
      </p:sp>
      <p:grpSp>
        <p:nvGrpSpPr>
          <p:cNvPr id="93" name="그룹 428"/>
          <p:cNvGrpSpPr>
            <a:grpSpLocks/>
          </p:cNvGrpSpPr>
          <p:nvPr/>
        </p:nvGrpSpPr>
        <p:grpSpPr bwMode="auto">
          <a:xfrm>
            <a:off x="567104" y="2525415"/>
            <a:ext cx="656492" cy="653333"/>
            <a:chOff x="543259" y="954850"/>
            <a:chExt cx="710142" cy="653636"/>
          </a:xfrm>
        </p:grpSpPr>
        <p:grpSp>
          <p:nvGrpSpPr>
            <p:cNvPr id="94" name="그룹 575"/>
            <p:cNvGrpSpPr>
              <a:grpSpLocks/>
            </p:cNvGrpSpPr>
            <p:nvPr/>
          </p:nvGrpSpPr>
          <p:grpSpPr bwMode="auto">
            <a:xfrm>
              <a:off x="543259" y="954850"/>
              <a:ext cx="710142" cy="653636"/>
              <a:chOff x="408053" y="5480826"/>
              <a:chExt cx="1349781" cy="653636"/>
            </a:xfrm>
          </p:grpSpPr>
          <p:sp>
            <p:nvSpPr>
              <p:cNvPr id="98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99" name="직사각형 98"/>
              <p:cNvSpPr/>
              <p:nvPr/>
            </p:nvSpPr>
            <p:spPr bwMode="auto">
              <a:xfrm>
                <a:off x="408055" y="5934314"/>
                <a:ext cx="1349779" cy="2001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Temp/Humidity Sensor Node</a:t>
                </a:r>
                <a:endParaRPr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00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95" name="그룹 458"/>
            <p:cNvGrpSpPr>
              <a:grpSpLocks/>
            </p:cNvGrpSpPr>
            <p:nvPr/>
          </p:nvGrpSpPr>
          <p:grpSpPr bwMode="auto">
            <a:xfrm>
              <a:off x="725654" y="1026272"/>
              <a:ext cx="329776" cy="297774"/>
              <a:chOff x="800680" y="1026272"/>
              <a:chExt cx="329776" cy="297774"/>
            </a:xfrm>
          </p:grpSpPr>
          <p:pic>
            <p:nvPicPr>
              <p:cNvPr id="96" name="Picture 26" descr="C:\Users\kimsh\AppData\Local\Microsoft\Windows\Temporary Internet Files\Content.IE5\T5XWSJAH\MC900149862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680" y="1026272"/>
                <a:ext cx="178502" cy="297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552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1" name="그룹 429"/>
          <p:cNvGrpSpPr>
            <a:grpSpLocks/>
          </p:cNvGrpSpPr>
          <p:nvPr/>
        </p:nvGrpSpPr>
        <p:grpSpPr bwMode="auto">
          <a:xfrm>
            <a:off x="1276351" y="2525415"/>
            <a:ext cx="656492" cy="653333"/>
            <a:chOff x="1311928" y="954850"/>
            <a:chExt cx="710142" cy="653636"/>
          </a:xfrm>
        </p:grpSpPr>
        <p:grpSp>
          <p:nvGrpSpPr>
            <p:cNvPr id="102" name="그룹 632"/>
            <p:cNvGrpSpPr>
              <a:grpSpLocks/>
            </p:cNvGrpSpPr>
            <p:nvPr/>
          </p:nvGrpSpPr>
          <p:grpSpPr bwMode="auto">
            <a:xfrm>
              <a:off x="1311928" y="954850"/>
              <a:ext cx="710142" cy="653636"/>
              <a:chOff x="408053" y="5480826"/>
              <a:chExt cx="1349781" cy="653636"/>
            </a:xfrm>
          </p:grpSpPr>
          <p:sp>
            <p:nvSpPr>
              <p:cNvPr id="106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 bwMode="auto">
              <a:xfrm>
                <a:off x="408055" y="5934314"/>
                <a:ext cx="1349779" cy="2001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Power Outage Sensor Node</a:t>
                </a:r>
                <a:endParaRPr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08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103" name="그룹 451"/>
            <p:cNvGrpSpPr>
              <a:grpSpLocks/>
            </p:cNvGrpSpPr>
            <p:nvPr/>
          </p:nvGrpSpPr>
          <p:grpSpPr bwMode="auto">
            <a:xfrm>
              <a:off x="1409518" y="1010908"/>
              <a:ext cx="497936" cy="297544"/>
              <a:chOff x="1424608" y="1010908"/>
              <a:chExt cx="497936" cy="297544"/>
            </a:xfrm>
          </p:grpSpPr>
          <p:pic>
            <p:nvPicPr>
              <p:cNvPr id="104" name="Picture 6" descr="C:\Users\kimsh\AppData\Local\Microsoft\Windows\Temporary Internet Files\Content.IE5\ZA993124\MC900441745[1]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608" y="1010908"/>
                <a:ext cx="461346" cy="297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2640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9" name="그룹 430"/>
          <p:cNvGrpSpPr>
            <a:grpSpLocks/>
          </p:cNvGrpSpPr>
          <p:nvPr/>
        </p:nvGrpSpPr>
        <p:grpSpPr bwMode="auto">
          <a:xfrm>
            <a:off x="1987063" y="2525415"/>
            <a:ext cx="655027" cy="653333"/>
            <a:chOff x="2080597" y="954850"/>
            <a:chExt cx="710142" cy="653636"/>
          </a:xfrm>
        </p:grpSpPr>
        <p:grpSp>
          <p:nvGrpSpPr>
            <p:cNvPr id="110" name="그룹 644"/>
            <p:cNvGrpSpPr>
              <a:grpSpLocks/>
            </p:cNvGrpSpPr>
            <p:nvPr/>
          </p:nvGrpSpPr>
          <p:grpSpPr bwMode="auto">
            <a:xfrm>
              <a:off x="2080597" y="954850"/>
              <a:ext cx="710142" cy="653636"/>
              <a:chOff x="408053" y="5480826"/>
              <a:chExt cx="1349781" cy="653636"/>
            </a:xfrm>
          </p:grpSpPr>
          <p:sp>
            <p:nvSpPr>
              <p:cNvPr id="114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15" name="직사각형 114"/>
              <p:cNvSpPr/>
              <p:nvPr/>
            </p:nvSpPr>
            <p:spPr bwMode="auto">
              <a:xfrm>
                <a:off x="408055" y="5934314"/>
                <a:ext cx="1349779" cy="2001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Short circuit Sensor Node</a:t>
                </a:r>
                <a:endParaRPr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16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111" name="그룹 444"/>
            <p:cNvGrpSpPr>
              <a:grpSpLocks/>
            </p:cNvGrpSpPr>
            <p:nvPr/>
          </p:nvGrpSpPr>
          <p:grpSpPr bwMode="auto">
            <a:xfrm>
              <a:off x="2288704" y="1016944"/>
              <a:ext cx="353920" cy="303847"/>
              <a:chOff x="2288704" y="1016944"/>
              <a:chExt cx="353920" cy="303847"/>
            </a:xfrm>
          </p:grpSpPr>
          <p:pic>
            <p:nvPicPr>
              <p:cNvPr id="112" name="Picture 7" descr="C:\Users\kimsh\AppData\Local\Microsoft\Windows\Temporary Internet Files\Content.IE5\RTDALCN4\MC90029406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8704" y="1016944"/>
                <a:ext cx="221875" cy="30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2720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7" name="그룹 431"/>
          <p:cNvGrpSpPr>
            <a:grpSpLocks/>
          </p:cNvGrpSpPr>
          <p:nvPr/>
        </p:nvGrpSpPr>
        <p:grpSpPr bwMode="auto">
          <a:xfrm>
            <a:off x="3950679" y="2500015"/>
            <a:ext cx="655027" cy="601662"/>
            <a:chOff x="3853940" y="929563"/>
            <a:chExt cx="710142" cy="601350"/>
          </a:xfrm>
        </p:grpSpPr>
        <p:grpSp>
          <p:nvGrpSpPr>
            <p:cNvPr id="118" name="그룹 644"/>
            <p:cNvGrpSpPr>
              <a:grpSpLocks/>
            </p:cNvGrpSpPr>
            <p:nvPr/>
          </p:nvGrpSpPr>
          <p:grpSpPr bwMode="auto">
            <a:xfrm>
              <a:off x="3853940" y="954850"/>
              <a:ext cx="710142" cy="576063"/>
              <a:chOff x="408053" y="5480826"/>
              <a:chExt cx="1349781" cy="576063"/>
            </a:xfrm>
          </p:grpSpPr>
          <p:sp>
            <p:nvSpPr>
              <p:cNvPr id="120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576063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21" name="직사각형 120"/>
              <p:cNvSpPr/>
              <p:nvPr/>
            </p:nvSpPr>
            <p:spPr bwMode="auto">
              <a:xfrm>
                <a:off x="408055" y="5934314"/>
                <a:ext cx="1349779" cy="10772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kumimoji="0" lang="en-US" altLang="ko-KR" sz="7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IR</a:t>
                </a:r>
                <a:r>
                  <a:rPr lang="en-US" altLang="ko-KR" sz="7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 Camera</a:t>
                </a:r>
                <a:endParaRPr kumimoji="0" lang="ko-KR" altLang="en-US" sz="7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22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pic>
          <p:nvPicPr>
            <p:cNvPr id="11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068" t="6944" r="74985" b="63889"/>
            <a:stretch>
              <a:fillRect/>
            </a:stretch>
          </p:blipFill>
          <p:spPr bwMode="auto">
            <a:xfrm>
              <a:off x="3933249" y="929563"/>
              <a:ext cx="544999" cy="46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" name="그룹 157"/>
          <p:cNvGrpSpPr>
            <a:grpSpLocks/>
          </p:cNvGrpSpPr>
          <p:nvPr/>
        </p:nvGrpSpPr>
        <p:grpSpPr bwMode="auto">
          <a:xfrm>
            <a:off x="2702171" y="3155655"/>
            <a:ext cx="731227" cy="576263"/>
            <a:chOff x="5768072" y="1972760"/>
            <a:chExt cx="1398209" cy="1256266"/>
          </a:xfrm>
        </p:grpSpPr>
        <p:pic>
          <p:nvPicPr>
            <p:cNvPr id="124" name="그림 158" descr="그림18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25" r="22685" b="18420"/>
            <a:stretch>
              <a:fillRect/>
            </a:stretch>
          </p:blipFill>
          <p:spPr bwMode="auto">
            <a:xfrm>
              <a:off x="5768072" y="1972760"/>
              <a:ext cx="1398209" cy="125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모서리가 둥근 직사각형 124"/>
            <p:cNvSpPr/>
            <p:nvPr/>
          </p:nvSpPr>
          <p:spPr bwMode="auto">
            <a:xfrm>
              <a:off x="5997552" y="2571792"/>
              <a:ext cx="1058431" cy="27189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Automatic Feed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Dispenser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grpSp>
        <p:nvGrpSpPr>
          <p:cNvPr id="126" name="그룹 433"/>
          <p:cNvGrpSpPr>
            <a:grpSpLocks/>
          </p:cNvGrpSpPr>
          <p:nvPr/>
        </p:nvGrpSpPr>
        <p:grpSpPr bwMode="auto">
          <a:xfrm>
            <a:off x="3587263" y="3146130"/>
            <a:ext cx="553915" cy="557213"/>
            <a:chOff x="3512840" y="1556792"/>
            <a:chExt cx="599603" cy="556993"/>
          </a:xfrm>
        </p:grpSpPr>
        <p:pic>
          <p:nvPicPr>
            <p:cNvPr id="127" name="Picture 21" descr="C:\Users\kimsh\AppData\Local\Microsoft\Windows\Temporary Internet Files\Content.IE5\A8D5NK0T\MC900240121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848" y="1556792"/>
              <a:ext cx="457039" cy="44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모서리가 둥근 직사각형 127"/>
            <p:cNvSpPr/>
            <p:nvPr/>
          </p:nvSpPr>
          <p:spPr bwMode="auto">
            <a:xfrm>
              <a:off x="3512840" y="1988840"/>
              <a:ext cx="599603" cy="12494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Vent Fan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kumimoji="0"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grpSp>
        <p:nvGrpSpPr>
          <p:cNvPr id="129" name="그룹 158"/>
          <p:cNvGrpSpPr>
            <a:grpSpLocks/>
          </p:cNvGrpSpPr>
          <p:nvPr/>
        </p:nvGrpSpPr>
        <p:grpSpPr bwMode="auto">
          <a:xfrm>
            <a:off x="250581" y="3903365"/>
            <a:ext cx="4387362" cy="1282700"/>
            <a:chOff x="5266522" y="2198699"/>
            <a:chExt cx="3740615" cy="1019980"/>
          </a:xfrm>
        </p:grpSpPr>
        <p:grpSp>
          <p:nvGrpSpPr>
            <p:cNvPr id="130" name="그룹 112"/>
            <p:cNvGrpSpPr>
              <a:grpSpLocks/>
            </p:cNvGrpSpPr>
            <p:nvPr/>
          </p:nvGrpSpPr>
          <p:grpSpPr bwMode="auto">
            <a:xfrm>
              <a:off x="5266522" y="2198699"/>
              <a:ext cx="1021971" cy="1019980"/>
              <a:chOff x="-3362104" y="4151088"/>
              <a:chExt cx="1021971" cy="1019980"/>
            </a:xfrm>
          </p:grpSpPr>
          <p:sp>
            <p:nvSpPr>
              <p:cNvPr id="132" name="모서리가 둥근 직사각형 6"/>
              <p:cNvSpPr/>
              <p:nvPr/>
            </p:nvSpPr>
            <p:spPr bwMode="auto">
              <a:xfrm rot="16200000">
                <a:off x="-3361108" y="4150092"/>
                <a:ext cx="1019980" cy="1021971"/>
              </a:xfrm>
              <a:prstGeom prst="roundRect">
                <a:avLst>
                  <a:gd name="adj" fmla="val 4978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1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33" name="직사각형 132"/>
              <p:cNvSpPr/>
              <p:nvPr/>
            </p:nvSpPr>
            <p:spPr bwMode="auto">
              <a:xfrm>
                <a:off x="-3289565" y="4440749"/>
                <a:ext cx="157444" cy="58737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vert="eaVert"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tabLst>
                    <a:tab pos="5648325" algn="l"/>
                  </a:tabLst>
                  <a:defRPr/>
                </a:pPr>
                <a:r>
                  <a:rPr kumimoji="0" lang="en-US" altLang="ko-KR" sz="12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Piglet Pen</a:t>
                </a:r>
                <a:endParaRPr kumimoji="0" lang="ko-KR" altLang="en-US" sz="12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</p:grpSp>
        <p:sp>
          <p:nvSpPr>
            <p:cNvPr id="131" name="모서리가 둥근 직사각형 6"/>
            <p:cNvSpPr/>
            <p:nvPr/>
          </p:nvSpPr>
          <p:spPr bwMode="auto">
            <a:xfrm>
              <a:off x="5509118" y="2201251"/>
              <a:ext cx="3498019" cy="1016528"/>
            </a:xfrm>
            <a:prstGeom prst="roundRect">
              <a:avLst>
                <a:gd name="adj" fmla="val 1519"/>
              </a:avLst>
            </a:prstGeom>
            <a:solidFill>
              <a:sysClr val="window" lastClr="FFFFFF"/>
            </a:solidFill>
            <a:ln w="12700" cap="flat" cmpd="sng" algn="ctr">
              <a:gradFill>
                <a:gsLst>
                  <a:gs pos="0">
                    <a:srgbClr val="B8B8B8"/>
                  </a:gs>
                  <a:gs pos="50000">
                    <a:sysClr val="window" lastClr="FFFFFF">
                      <a:lumMod val="85000"/>
                    </a:sysClr>
                  </a:gs>
                  <a:gs pos="100000">
                    <a:srgbClr val="B8B8B8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innerShdw blurRad="228600">
                <a:sysClr val="window" lastClr="FFFFFF">
                  <a:lumMod val="75000"/>
                </a:sysClr>
              </a:innerShdw>
            </a:effectLst>
          </p:spPr>
          <p:txBody>
            <a:bodyPr>
              <a:sp3d contourW="12700"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400" b="1" kern="0">
                <a:solidFill>
                  <a:prstClr val="black"/>
                </a:solidFill>
                <a:latin typeface="+mn-ea"/>
              </a:endParaRPr>
            </a:p>
          </p:txBody>
        </p:sp>
      </p:grpSp>
      <p:grpSp>
        <p:nvGrpSpPr>
          <p:cNvPr id="134" name="그룹 470"/>
          <p:cNvGrpSpPr>
            <a:grpSpLocks/>
          </p:cNvGrpSpPr>
          <p:nvPr/>
        </p:nvGrpSpPr>
        <p:grpSpPr bwMode="auto">
          <a:xfrm>
            <a:off x="567105" y="3935115"/>
            <a:ext cx="655026" cy="654529"/>
            <a:chOff x="543259" y="954850"/>
            <a:chExt cx="710142" cy="653109"/>
          </a:xfrm>
        </p:grpSpPr>
        <p:grpSp>
          <p:nvGrpSpPr>
            <p:cNvPr id="135" name="그룹 575"/>
            <p:cNvGrpSpPr>
              <a:grpSpLocks/>
            </p:cNvGrpSpPr>
            <p:nvPr/>
          </p:nvGrpSpPr>
          <p:grpSpPr bwMode="auto">
            <a:xfrm>
              <a:off x="543259" y="954850"/>
              <a:ext cx="710142" cy="653109"/>
              <a:chOff x="408053" y="5480826"/>
              <a:chExt cx="1349781" cy="653109"/>
            </a:xfrm>
          </p:grpSpPr>
          <p:sp>
            <p:nvSpPr>
              <p:cNvPr id="139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40" name="직사각형 139"/>
              <p:cNvSpPr/>
              <p:nvPr/>
            </p:nvSpPr>
            <p:spPr bwMode="auto">
              <a:xfrm>
                <a:off x="408055" y="5934314"/>
                <a:ext cx="1349779" cy="1996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Temp/Humidity Sensor Node</a:t>
                </a:r>
                <a:endParaRPr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41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136" name="그룹 500"/>
            <p:cNvGrpSpPr>
              <a:grpSpLocks/>
            </p:cNvGrpSpPr>
            <p:nvPr/>
          </p:nvGrpSpPr>
          <p:grpSpPr bwMode="auto">
            <a:xfrm>
              <a:off x="725654" y="1026272"/>
              <a:ext cx="329776" cy="297774"/>
              <a:chOff x="800680" y="1026272"/>
              <a:chExt cx="329776" cy="297774"/>
            </a:xfrm>
          </p:grpSpPr>
          <p:pic>
            <p:nvPicPr>
              <p:cNvPr id="137" name="Picture 26" descr="C:\Users\kimsh\AppData\Local\Microsoft\Windows\Temporary Internet Files\Content.IE5\T5XWSJAH\MC900149862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680" y="1026272"/>
                <a:ext cx="178502" cy="297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8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552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2" name="그룹 471"/>
          <p:cNvGrpSpPr>
            <a:grpSpLocks/>
          </p:cNvGrpSpPr>
          <p:nvPr/>
        </p:nvGrpSpPr>
        <p:grpSpPr bwMode="auto">
          <a:xfrm>
            <a:off x="1276351" y="3935115"/>
            <a:ext cx="655026" cy="654529"/>
            <a:chOff x="1311928" y="954850"/>
            <a:chExt cx="710142" cy="653109"/>
          </a:xfrm>
        </p:grpSpPr>
        <p:grpSp>
          <p:nvGrpSpPr>
            <p:cNvPr id="143" name="그룹 632"/>
            <p:cNvGrpSpPr>
              <a:grpSpLocks/>
            </p:cNvGrpSpPr>
            <p:nvPr/>
          </p:nvGrpSpPr>
          <p:grpSpPr bwMode="auto">
            <a:xfrm>
              <a:off x="1311928" y="954850"/>
              <a:ext cx="710142" cy="653109"/>
              <a:chOff x="408053" y="5480826"/>
              <a:chExt cx="1349781" cy="653109"/>
            </a:xfrm>
          </p:grpSpPr>
          <p:sp>
            <p:nvSpPr>
              <p:cNvPr id="147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48" name="직사각형 147"/>
              <p:cNvSpPr/>
              <p:nvPr/>
            </p:nvSpPr>
            <p:spPr bwMode="auto">
              <a:xfrm>
                <a:off x="408055" y="5934314"/>
                <a:ext cx="1349779" cy="1996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Power Outage Sensor Node</a:t>
                </a:r>
                <a:endParaRPr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49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144" name="그룹 493"/>
            <p:cNvGrpSpPr>
              <a:grpSpLocks/>
            </p:cNvGrpSpPr>
            <p:nvPr/>
          </p:nvGrpSpPr>
          <p:grpSpPr bwMode="auto">
            <a:xfrm>
              <a:off x="1409518" y="1010908"/>
              <a:ext cx="497936" cy="297544"/>
              <a:chOff x="1424608" y="1010908"/>
              <a:chExt cx="497936" cy="297544"/>
            </a:xfrm>
          </p:grpSpPr>
          <p:pic>
            <p:nvPicPr>
              <p:cNvPr id="145" name="Picture 6" descr="C:\Users\kimsh\AppData\Local\Microsoft\Windows\Temporary Internet Files\Content.IE5\ZA993124\MC9004417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608" y="1010908"/>
                <a:ext cx="461346" cy="297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6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2640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0" name="그룹 472"/>
          <p:cNvGrpSpPr>
            <a:grpSpLocks/>
          </p:cNvGrpSpPr>
          <p:nvPr/>
        </p:nvGrpSpPr>
        <p:grpSpPr bwMode="auto">
          <a:xfrm>
            <a:off x="1985597" y="3935115"/>
            <a:ext cx="656492" cy="654529"/>
            <a:chOff x="2080597" y="954850"/>
            <a:chExt cx="710142" cy="653109"/>
          </a:xfrm>
        </p:grpSpPr>
        <p:grpSp>
          <p:nvGrpSpPr>
            <p:cNvPr id="151" name="그룹 644"/>
            <p:cNvGrpSpPr>
              <a:grpSpLocks/>
            </p:cNvGrpSpPr>
            <p:nvPr/>
          </p:nvGrpSpPr>
          <p:grpSpPr bwMode="auto">
            <a:xfrm>
              <a:off x="2080597" y="954850"/>
              <a:ext cx="710142" cy="653109"/>
              <a:chOff x="408053" y="5480826"/>
              <a:chExt cx="1349781" cy="653109"/>
            </a:xfrm>
          </p:grpSpPr>
          <p:sp>
            <p:nvSpPr>
              <p:cNvPr id="155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56" name="직사각형 155"/>
              <p:cNvSpPr/>
              <p:nvPr/>
            </p:nvSpPr>
            <p:spPr bwMode="auto">
              <a:xfrm>
                <a:off x="408055" y="5934314"/>
                <a:ext cx="1349779" cy="1996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Power Outage Sensor Node</a:t>
                </a:r>
                <a:endParaRPr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57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152" name="그룹 486"/>
            <p:cNvGrpSpPr>
              <a:grpSpLocks/>
            </p:cNvGrpSpPr>
            <p:nvPr/>
          </p:nvGrpSpPr>
          <p:grpSpPr bwMode="auto">
            <a:xfrm>
              <a:off x="2288704" y="1016944"/>
              <a:ext cx="353920" cy="303847"/>
              <a:chOff x="2288704" y="1016944"/>
              <a:chExt cx="353920" cy="303847"/>
            </a:xfrm>
          </p:grpSpPr>
          <p:pic>
            <p:nvPicPr>
              <p:cNvPr id="153" name="Picture 7" descr="C:\Users\kimsh\AppData\Local\Microsoft\Windows\Temporary Internet Files\Content.IE5\RTDALCN4\MC90029406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8704" y="1016944"/>
                <a:ext cx="221875" cy="30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2720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8" name="그룹 473"/>
          <p:cNvGrpSpPr>
            <a:grpSpLocks/>
          </p:cNvGrpSpPr>
          <p:nvPr/>
        </p:nvGrpSpPr>
        <p:grpSpPr bwMode="auto">
          <a:xfrm>
            <a:off x="3950677" y="3909715"/>
            <a:ext cx="656492" cy="601662"/>
            <a:chOff x="3853940" y="929563"/>
            <a:chExt cx="710142" cy="601350"/>
          </a:xfrm>
        </p:grpSpPr>
        <p:grpSp>
          <p:nvGrpSpPr>
            <p:cNvPr id="159" name="그룹 644"/>
            <p:cNvGrpSpPr>
              <a:grpSpLocks/>
            </p:cNvGrpSpPr>
            <p:nvPr/>
          </p:nvGrpSpPr>
          <p:grpSpPr bwMode="auto">
            <a:xfrm>
              <a:off x="3853940" y="954850"/>
              <a:ext cx="710142" cy="576063"/>
              <a:chOff x="408053" y="5480826"/>
              <a:chExt cx="1349781" cy="576063"/>
            </a:xfrm>
          </p:grpSpPr>
          <p:sp>
            <p:nvSpPr>
              <p:cNvPr id="161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576063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62" name="직사각형 161"/>
              <p:cNvSpPr/>
              <p:nvPr/>
            </p:nvSpPr>
            <p:spPr bwMode="auto">
              <a:xfrm>
                <a:off x="408055" y="5934314"/>
                <a:ext cx="1349779" cy="10772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kumimoji="0" lang="en-US" altLang="ko-KR" sz="7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IR Camera</a:t>
                </a:r>
                <a:endParaRPr kumimoji="0" lang="ko-KR" altLang="en-US" sz="7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63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pic>
          <p:nvPicPr>
            <p:cNvPr id="160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068" t="6944" r="74985" b="63889"/>
            <a:stretch>
              <a:fillRect/>
            </a:stretch>
          </p:blipFill>
          <p:spPr bwMode="auto">
            <a:xfrm>
              <a:off x="3933249" y="929563"/>
              <a:ext cx="544999" cy="46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4" name="그룹 475"/>
          <p:cNvGrpSpPr>
            <a:grpSpLocks/>
          </p:cNvGrpSpPr>
          <p:nvPr/>
        </p:nvGrpSpPr>
        <p:grpSpPr bwMode="auto">
          <a:xfrm>
            <a:off x="3587263" y="4557415"/>
            <a:ext cx="553915" cy="557212"/>
            <a:chOff x="3512840" y="1556792"/>
            <a:chExt cx="599603" cy="556993"/>
          </a:xfrm>
        </p:grpSpPr>
        <p:pic>
          <p:nvPicPr>
            <p:cNvPr id="165" name="Picture 21" descr="C:\Users\kimsh\AppData\Local\Microsoft\Windows\Temporary Internet Files\Content.IE5\A8D5NK0T\MC900240121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848" y="1556792"/>
              <a:ext cx="457039" cy="44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" name="모서리가 둥근 직사각형 165"/>
            <p:cNvSpPr/>
            <p:nvPr/>
          </p:nvSpPr>
          <p:spPr bwMode="auto">
            <a:xfrm>
              <a:off x="3512840" y="1988840"/>
              <a:ext cx="599603" cy="12494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Vent Fan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kumimoji="0"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grpSp>
        <p:nvGrpSpPr>
          <p:cNvPr id="167" name="그룹 158"/>
          <p:cNvGrpSpPr>
            <a:grpSpLocks/>
          </p:cNvGrpSpPr>
          <p:nvPr/>
        </p:nvGrpSpPr>
        <p:grpSpPr bwMode="auto">
          <a:xfrm>
            <a:off x="250581" y="5316240"/>
            <a:ext cx="4387362" cy="1281112"/>
            <a:chOff x="5266522" y="2198699"/>
            <a:chExt cx="3740615" cy="1019980"/>
          </a:xfrm>
        </p:grpSpPr>
        <p:grpSp>
          <p:nvGrpSpPr>
            <p:cNvPr id="168" name="그룹 112"/>
            <p:cNvGrpSpPr>
              <a:grpSpLocks/>
            </p:cNvGrpSpPr>
            <p:nvPr/>
          </p:nvGrpSpPr>
          <p:grpSpPr bwMode="auto">
            <a:xfrm>
              <a:off x="5266522" y="2198699"/>
              <a:ext cx="1021971" cy="1019980"/>
              <a:chOff x="-3362104" y="4151088"/>
              <a:chExt cx="1021971" cy="1019980"/>
            </a:xfrm>
          </p:grpSpPr>
          <p:sp>
            <p:nvSpPr>
              <p:cNvPr id="170" name="모서리가 둥근 직사각형 6"/>
              <p:cNvSpPr/>
              <p:nvPr/>
            </p:nvSpPr>
            <p:spPr bwMode="auto">
              <a:xfrm rot="16200000">
                <a:off x="-3361108" y="4150092"/>
                <a:ext cx="1019980" cy="1021971"/>
              </a:xfrm>
              <a:prstGeom prst="roundRect">
                <a:avLst>
                  <a:gd name="adj" fmla="val 4978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1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71" name="직사각형 170"/>
              <p:cNvSpPr/>
              <p:nvPr/>
            </p:nvSpPr>
            <p:spPr bwMode="auto">
              <a:xfrm>
                <a:off x="-3347574" y="4440749"/>
                <a:ext cx="215450" cy="44065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 anchor="ctr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tabLst>
                    <a:tab pos="5648325" algn="l"/>
                  </a:tabLst>
                  <a:defRPr/>
                </a:pPr>
                <a:r>
                  <a:rPr kumimoji="0" lang="ko-KR" altLang="en-US" sz="1200" b="1" kern="0" dirty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육</a:t>
                </a:r>
                <a:endParaRPr kumimoji="0" lang="en-US" altLang="ko-KR" sz="12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tabLst>
                    <a:tab pos="5648325" algn="l"/>
                  </a:tabLst>
                  <a:defRPr/>
                </a:pPr>
                <a:r>
                  <a:rPr kumimoji="0" lang="ko-KR" altLang="en-US" sz="1200" b="1" kern="0" dirty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성</a:t>
                </a:r>
                <a:endParaRPr kumimoji="0" lang="en-US" altLang="ko-KR" sz="12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tabLst>
                    <a:tab pos="5648325" algn="l"/>
                  </a:tabLst>
                  <a:defRPr/>
                </a:pPr>
                <a:r>
                  <a:rPr kumimoji="0" lang="ko-KR" altLang="en-US" sz="1200" b="1" kern="0" dirty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사</a:t>
                </a:r>
              </a:p>
            </p:txBody>
          </p:sp>
        </p:grpSp>
        <p:sp>
          <p:nvSpPr>
            <p:cNvPr id="169" name="모서리가 둥근 직사각형 6"/>
            <p:cNvSpPr/>
            <p:nvPr/>
          </p:nvSpPr>
          <p:spPr bwMode="auto">
            <a:xfrm>
              <a:off x="5509118" y="2201251"/>
              <a:ext cx="3498019" cy="1016528"/>
            </a:xfrm>
            <a:prstGeom prst="roundRect">
              <a:avLst>
                <a:gd name="adj" fmla="val 1519"/>
              </a:avLst>
            </a:prstGeom>
            <a:solidFill>
              <a:sysClr val="window" lastClr="FFFFFF"/>
            </a:solidFill>
            <a:ln w="12700" cap="flat" cmpd="sng" algn="ctr">
              <a:gradFill>
                <a:gsLst>
                  <a:gs pos="0">
                    <a:srgbClr val="B8B8B8"/>
                  </a:gs>
                  <a:gs pos="50000">
                    <a:sysClr val="window" lastClr="FFFFFF">
                      <a:lumMod val="85000"/>
                    </a:sysClr>
                  </a:gs>
                  <a:gs pos="100000">
                    <a:srgbClr val="B8B8B8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innerShdw blurRad="228600">
                <a:sysClr val="window" lastClr="FFFFFF">
                  <a:lumMod val="75000"/>
                </a:sysClr>
              </a:innerShdw>
            </a:effectLst>
          </p:spPr>
          <p:txBody>
            <a:bodyPr>
              <a:sp3d contourW="12700"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400" b="1" kern="0">
                <a:solidFill>
                  <a:prstClr val="black"/>
                </a:solidFill>
                <a:latin typeface="+mn-ea"/>
              </a:endParaRPr>
            </a:p>
          </p:txBody>
        </p:sp>
      </p:grpSp>
      <p:grpSp>
        <p:nvGrpSpPr>
          <p:cNvPr id="172" name="그룹 512"/>
          <p:cNvGrpSpPr>
            <a:grpSpLocks/>
          </p:cNvGrpSpPr>
          <p:nvPr/>
        </p:nvGrpSpPr>
        <p:grpSpPr bwMode="auto">
          <a:xfrm>
            <a:off x="567105" y="5347990"/>
            <a:ext cx="655026" cy="653334"/>
            <a:chOff x="543259" y="954850"/>
            <a:chExt cx="710142" cy="653637"/>
          </a:xfrm>
        </p:grpSpPr>
        <p:grpSp>
          <p:nvGrpSpPr>
            <p:cNvPr id="173" name="그룹 575"/>
            <p:cNvGrpSpPr>
              <a:grpSpLocks/>
            </p:cNvGrpSpPr>
            <p:nvPr/>
          </p:nvGrpSpPr>
          <p:grpSpPr bwMode="auto">
            <a:xfrm>
              <a:off x="543259" y="954850"/>
              <a:ext cx="710142" cy="653637"/>
              <a:chOff x="408053" y="5480826"/>
              <a:chExt cx="1349781" cy="653637"/>
            </a:xfrm>
          </p:grpSpPr>
          <p:sp>
            <p:nvSpPr>
              <p:cNvPr id="177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78" name="직사각형 177"/>
              <p:cNvSpPr/>
              <p:nvPr/>
            </p:nvSpPr>
            <p:spPr bwMode="auto">
              <a:xfrm>
                <a:off x="408055" y="5934315"/>
                <a:ext cx="1349779" cy="2001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Temp/Humidity Sensor Node</a:t>
                </a:r>
                <a:endParaRPr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79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174" name="그룹 542"/>
            <p:cNvGrpSpPr>
              <a:grpSpLocks/>
            </p:cNvGrpSpPr>
            <p:nvPr/>
          </p:nvGrpSpPr>
          <p:grpSpPr bwMode="auto">
            <a:xfrm>
              <a:off x="725654" y="1026272"/>
              <a:ext cx="329776" cy="297774"/>
              <a:chOff x="800680" y="1026272"/>
              <a:chExt cx="329776" cy="297774"/>
            </a:xfrm>
          </p:grpSpPr>
          <p:pic>
            <p:nvPicPr>
              <p:cNvPr id="175" name="Picture 26" descr="C:\Users\kimsh\AppData\Local\Microsoft\Windows\Temporary Internet Files\Content.IE5\T5XWSJAH\MC900149862[1].wm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680" y="1026272"/>
                <a:ext cx="178502" cy="297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6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552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80" name="그룹 513"/>
          <p:cNvGrpSpPr>
            <a:grpSpLocks/>
          </p:cNvGrpSpPr>
          <p:nvPr/>
        </p:nvGrpSpPr>
        <p:grpSpPr bwMode="auto">
          <a:xfrm>
            <a:off x="1276351" y="5347990"/>
            <a:ext cx="655026" cy="653334"/>
            <a:chOff x="1311928" y="954850"/>
            <a:chExt cx="710142" cy="653637"/>
          </a:xfrm>
        </p:grpSpPr>
        <p:grpSp>
          <p:nvGrpSpPr>
            <p:cNvPr id="181" name="그룹 632"/>
            <p:cNvGrpSpPr>
              <a:grpSpLocks/>
            </p:cNvGrpSpPr>
            <p:nvPr/>
          </p:nvGrpSpPr>
          <p:grpSpPr bwMode="auto">
            <a:xfrm>
              <a:off x="1311928" y="954850"/>
              <a:ext cx="710142" cy="653637"/>
              <a:chOff x="408053" y="5480826"/>
              <a:chExt cx="1349781" cy="653637"/>
            </a:xfrm>
          </p:grpSpPr>
          <p:sp>
            <p:nvSpPr>
              <p:cNvPr id="185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86" name="직사각형 185"/>
              <p:cNvSpPr/>
              <p:nvPr/>
            </p:nvSpPr>
            <p:spPr bwMode="auto">
              <a:xfrm>
                <a:off x="408055" y="5934315"/>
                <a:ext cx="1349779" cy="2001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Power Outage Sensor Node</a:t>
                </a:r>
                <a:endParaRPr lang="ko-KR" altLang="en-US" sz="65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87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182" name="그룹 535"/>
            <p:cNvGrpSpPr>
              <a:grpSpLocks/>
            </p:cNvGrpSpPr>
            <p:nvPr/>
          </p:nvGrpSpPr>
          <p:grpSpPr bwMode="auto">
            <a:xfrm>
              <a:off x="1409518" y="1010908"/>
              <a:ext cx="497936" cy="297544"/>
              <a:chOff x="1424608" y="1010908"/>
              <a:chExt cx="497936" cy="297544"/>
            </a:xfrm>
          </p:grpSpPr>
          <p:pic>
            <p:nvPicPr>
              <p:cNvPr id="183" name="Picture 6" descr="C:\Users\kimsh\AppData\Local\Microsoft\Windows\Temporary Internet Files\Content.IE5\ZA993124\MC9004417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608" y="1010908"/>
                <a:ext cx="461346" cy="297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2640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88" name="그룹 514"/>
          <p:cNvGrpSpPr>
            <a:grpSpLocks/>
          </p:cNvGrpSpPr>
          <p:nvPr/>
        </p:nvGrpSpPr>
        <p:grpSpPr bwMode="auto">
          <a:xfrm>
            <a:off x="1985597" y="5347989"/>
            <a:ext cx="656492" cy="653333"/>
            <a:chOff x="2080597" y="954850"/>
            <a:chExt cx="710142" cy="653637"/>
          </a:xfrm>
        </p:grpSpPr>
        <p:grpSp>
          <p:nvGrpSpPr>
            <p:cNvPr id="189" name="그룹 644"/>
            <p:cNvGrpSpPr>
              <a:grpSpLocks/>
            </p:cNvGrpSpPr>
            <p:nvPr/>
          </p:nvGrpSpPr>
          <p:grpSpPr bwMode="auto">
            <a:xfrm>
              <a:off x="2080597" y="954850"/>
              <a:ext cx="710142" cy="653637"/>
              <a:chOff x="408053" y="5480826"/>
              <a:chExt cx="1349781" cy="653637"/>
            </a:xfrm>
          </p:grpSpPr>
          <p:sp>
            <p:nvSpPr>
              <p:cNvPr id="193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601941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194" name="직사각형 193"/>
              <p:cNvSpPr/>
              <p:nvPr/>
            </p:nvSpPr>
            <p:spPr bwMode="auto">
              <a:xfrm>
                <a:off x="408055" y="5934315"/>
                <a:ext cx="1349779" cy="2001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Power Outage Sensor </a:t>
                </a:r>
                <a:r>
                  <a:rPr lang="en-US" altLang="ko-KR" sz="65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Node</a:t>
                </a:r>
                <a:endParaRPr lang="ko-KR" altLang="en-US" sz="65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95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grpSp>
          <p:nvGrpSpPr>
            <p:cNvPr id="190" name="그룹 528"/>
            <p:cNvGrpSpPr>
              <a:grpSpLocks/>
            </p:cNvGrpSpPr>
            <p:nvPr/>
          </p:nvGrpSpPr>
          <p:grpSpPr bwMode="auto">
            <a:xfrm>
              <a:off x="2288704" y="1016944"/>
              <a:ext cx="353920" cy="303847"/>
              <a:chOff x="2288704" y="1016944"/>
              <a:chExt cx="353920" cy="303847"/>
            </a:xfrm>
          </p:grpSpPr>
          <p:pic>
            <p:nvPicPr>
              <p:cNvPr id="191" name="Picture 7" descr="C:\Users\kimsh\AppData\Local\Microsoft\Windows\Temporary Internet Files\Content.IE5\RTDALCN4\MC90029406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8704" y="1016944"/>
                <a:ext cx="221875" cy="303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" name="Picture 24" descr="C:\Users\kimsh\AppData\Local\Microsoft\Windows\Temporary Internet Files\Content.IE5\A8D5NK0T\MC90042424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2720" y="1124744"/>
                <a:ext cx="209904" cy="167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6" name="그룹 515"/>
          <p:cNvGrpSpPr>
            <a:grpSpLocks/>
          </p:cNvGrpSpPr>
          <p:nvPr/>
        </p:nvGrpSpPr>
        <p:grpSpPr bwMode="auto">
          <a:xfrm>
            <a:off x="3956540" y="5322590"/>
            <a:ext cx="655027" cy="601662"/>
            <a:chOff x="3853940" y="929563"/>
            <a:chExt cx="710142" cy="601350"/>
          </a:xfrm>
        </p:grpSpPr>
        <p:grpSp>
          <p:nvGrpSpPr>
            <p:cNvPr id="197" name="그룹 644"/>
            <p:cNvGrpSpPr>
              <a:grpSpLocks/>
            </p:cNvGrpSpPr>
            <p:nvPr/>
          </p:nvGrpSpPr>
          <p:grpSpPr bwMode="auto">
            <a:xfrm>
              <a:off x="3853940" y="954850"/>
              <a:ext cx="710142" cy="576063"/>
              <a:chOff x="408053" y="5480826"/>
              <a:chExt cx="1349781" cy="576063"/>
            </a:xfrm>
          </p:grpSpPr>
          <p:sp>
            <p:nvSpPr>
              <p:cNvPr id="199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576063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200" name="직사각형 199"/>
              <p:cNvSpPr/>
              <p:nvPr/>
            </p:nvSpPr>
            <p:spPr bwMode="auto">
              <a:xfrm>
                <a:off x="408055" y="5934314"/>
                <a:ext cx="1349779" cy="10772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lang="en-US" altLang="ko-KR" sz="7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IR Camera</a:t>
                </a:r>
                <a:endParaRPr kumimoji="0" lang="ko-KR" altLang="en-US" sz="7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01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pic>
          <p:nvPicPr>
            <p:cNvPr id="198" name="Picture 2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068" t="6944" r="74985" b="63889"/>
            <a:stretch>
              <a:fillRect/>
            </a:stretch>
          </p:blipFill>
          <p:spPr bwMode="auto">
            <a:xfrm>
              <a:off x="3933249" y="929563"/>
              <a:ext cx="544999" cy="46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2" name="그룹 517"/>
          <p:cNvGrpSpPr>
            <a:grpSpLocks/>
          </p:cNvGrpSpPr>
          <p:nvPr/>
        </p:nvGrpSpPr>
        <p:grpSpPr bwMode="auto">
          <a:xfrm>
            <a:off x="3640017" y="6008390"/>
            <a:ext cx="553915" cy="557212"/>
            <a:chOff x="3512840" y="1556792"/>
            <a:chExt cx="599603" cy="556993"/>
          </a:xfrm>
        </p:grpSpPr>
        <p:pic>
          <p:nvPicPr>
            <p:cNvPr id="203" name="Picture 21" descr="C:\Users\kimsh\AppData\Local\Microsoft\Windows\Temporary Internet Files\Content.IE5\A8D5NK0T\MC900240121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848" y="1556792"/>
              <a:ext cx="457039" cy="44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모서리가 둥근 직사각형 203"/>
            <p:cNvSpPr/>
            <p:nvPr/>
          </p:nvSpPr>
          <p:spPr bwMode="auto">
            <a:xfrm>
              <a:off x="3512840" y="1988840"/>
              <a:ext cx="599603" cy="12494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Vent Fan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grpSp>
        <p:nvGrpSpPr>
          <p:cNvPr id="205" name="그룹 475"/>
          <p:cNvGrpSpPr>
            <a:grpSpLocks/>
          </p:cNvGrpSpPr>
          <p:nvPr/>
        </p:nvGrpSpPr>
        <p:grpSpPr bwMode="auto">
          <a:xfrm>
            <a:off x="3253154" y="2723855"/>
            <a:ext cx="471854" cy="460375"/>
            <a:chOff x="-1762757" y="2834404"/>
            <a:chExt cx="805458" cy="819004"/>
          </a:xfrm>
        </p:grpSpPr>
        <p:pic>
          <p:nvPicPr>
            <p:cNvPr id="206" name="Picture 4" descr="C:\Users\kimsh\AppData\Local\Microsoft\Windows\Temporary Internet Files\Content.IE5\A8D5NK0T\MC900286636[1].wm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2757" y="2834404"/>
              <a:ext cx="805458" cy="818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17" descr="C:\Users\kimsh\AppData\Local\Microsoft\Windows\Temporary Internet Files\Content.IE5\88E48B0A\MC900432614[1]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8072" y="3386116"/>
              <a:ext cx="267292" cy="26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8" name="그룹 475"/>
          <p:cNvGrpSpPr>
            <a:grpSpLocks/>
          </p:cNvGrpSpPr>
          <p:nvPr/>
        </p:nvGrpSpPr>
        <p:grpSpPr bwMode="auto">
          <a:xfrm>
            <a:off x="3109547" y="3990680"/>
            <a:ext cx="471854" cy="460375"/>
            <a:chOff x="-1762761" y="2834408"/>
            <a:chExt cx="805459" cy="819000"/>
          </a:xfrm>
        </p:grpSpPr>
        <p:pic>
          <p:nvPicPr>
            <p:cNvPr id="209" name="Picture 4" descr="C:\Users\kimsh\AppData\Local\Microsoft\Windows\Temporary Internet Files\Content.IE5\A8D5NK0T\MC900286636[1].wm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2761" y="2834408"/>
              <a:ext cx="805459" cy="81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17" descr="C:\Users\kimsh\AppData\Local\Microsoft\Windows\Temporary Internet Files\Content.IE5\88E48B0A\MC900432614[1]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8072" y="3386116"/>
              <a:ext cx="267292" cy="26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1" name="그룹 230"/>
          <p:cNvGrpSpPr>
            <a:grpSpLocks/>
          </p:cNvGrpSpPr>
          <p:nvPr/>
        </p:nvGrpSpPr>
        <p:grpSpPr bwMode="auto">
          <a:xfrm>
            <a:off x="3132993" y="5489277"/>
            <a:ext cx="552450" cy="484188"/>
            <a:chOff x="2942109" y="5886450"/>
            <a:chExt cx="599620" cy="485353"/>
          </a:xfrm>
        </p:grpSpPr>
        <p:pic>
          <p:nvPicPr>
            <p:cNvPr id="212" name="Picture 2" descr="C:\Users\kimsh\AppData\Local\Microsoft\Windows\Temporary Internet Files\Content.IE5\RTDALCN4\MC900432003[1].wm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5886450"/>
              <a:ext cx="396875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모서리가 둥근 직사각형 212"/>
            <p:cNvSpPr/>
            <p:nvPr/>
          </p:nvSpPr>
          <p:spPr bwMode="auto">
            <a:xfrm>
              <a:off x="2942109" y="6246978"/>
              <a:ext cx="599620" cy="124825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Sorting Device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kumimoji="0"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grpSp>
        <p:nvGrpSpPr>
          <p:cNvPr id="214" name="그룹 188"/>
          <p:cNvGrpSpPr>
            <a:grpSpLocks/>
          </p:cNvGrpSpPr>
          <p:nvPr/>
        </p:nvGrpSpPr>
        <p:grpSpPr bwMode="auto">
          <a:xfrm>
            <a:off x="5967048" y="1139527"/>
            <a:ext cx="864577" cy="935038"/>
            <a:chOff x="6537176" y="1052736"/>
            <a:chExt cx="936127" cy="936104"/>
          </a:xfrm>
        </p:grpSpPr>
        <p:pic>
          <p:nvPicPr>
            <p:cNvPr id="215" name="그림 158" descr="그림18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25" r="22685" b="18420"/>
            <a:stretch>
              <a:fillRect/>
            </a:stretch>
          </p:blipFill>
          <p:spPr bwMode="auto">
            <a:xfrm>
              <a:off x="6681192" y="1052736"/>
              <a:ext cx="792111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11" descr="C:\Users\kimsh\AppData\Local\Microsoft\Windows\Temporary Internet Files\Content.IE5\RTDALCN4\MC900252231[1].wm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176" y="1268760"/>
              <a:ext cx="469900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7" name="모서리가 둥근 직사각형 216"/>
          <p:cNvSpPr/>
          <p:nvPr/>
        </p:nvSpPr>
        <p:spPr bwMode="auto">
          <a:xfrm>
            <a:off x="5870079" y="2018134"/>
            <a:ext cx="1196441" cy="14401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bg1"/>
              </a:contourClr>
            </a:sp3d>
          </a:bodyPr>
          <a:lstStyle/>
          <a:p>
            <a:pPr algn="ctr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900" b="1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Drinking Water Level </a:t>
            </a:r>
          </a:p>
          <a:p>
            <a:pPr algn="ctr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900" b="1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Sensor Node</a:t>
            </a:r>
            <a:endParaRPr kumimoji="0" lang="ko-KR" altLang="en-US" sz="900" b="1" kern="0" dirty="0">
              <a:solidFill>
                <a:sysClr val="windowText" lastClr="000000">
                  <a:lumMod val="85000"/>
                  <a:lumOff val="15000"/>
                </a:sysClr>
              </a:solidFill>
              <a:latin typeface="+mn-ea"/>
            </a:endParaRPr>
          </a:p>
        </p:txBody>
      </p:sp>
      <p:cxnSp>
        <p:nvCxnSpPr>
          <p:cNvPr id="218" name="직선 연결선 217"/>
          <p:cNvCxnSpPr/>
          <p:nvPr/>
        </p:nvCxnSpPr>
        <p:spPr>
          <a:xfrm>
            <a:off x="895350" y="1715793"/>
            <a:ext cx="0" cy="8096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직선 연결선 218"/>
          <p:cNvCxnSpPr/>
          <p:nvPr/>
        </p:nvCxnSpPr>
        <p:spPr>
          <a:xfrm>
            <a:off x="1604597" y="1715793"/>
            <a:ext cx="0" cy="8096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직선 연결선 219"/>
          <p:cNvCxnSpPr/>
          <p:nvPr/>
        </p:nvCxnSpPr>
        <p:spPr>
          <a:xfrm>
            <a:off x="2313844" y="1715793"/>
            <a:ext cx="1465" cy="8096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직선 연결선 220"/>
          <p:cNvCxnSpPr/>
          <p:nvPr/>
        </p:nvCxnSpPr>
        <p:spPr>
          <a:xfrm>
            <a:off x="893885" y="2428577"/>
            <a:ext cx="4275992" cy="635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직선 연결선 221"/>
          <p:cNvCxnSpPr>
            <a:stCxn id="229" idx="2"/>
          </p:cNvCxnSpPr>
          <p:nvPr/>
        </p:nvCxnSpPr>
        <p:spPr>
          <a:xfrm>
            <a:off x="5169877" y="1858665"/>
            <a:ext cx="0" cy="339090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직선 연결선 222"/>
          <p:cNvCxnSpPr/>
          <p:nvPr/>
        </p:nvCxnSpPr>
        <p:spPr>
          <a:xfrm>
            <a:off x="895350" y="4538368"/>
            <a:ext cx="0" cy="8096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직선 연결선 223"/>
          <p:cNvCxnSpPr/>
          <p:nvPr/>
        </p:nvCxnSpPr>
        <p:spPr>
          <a:xfrm>
            <a:off x="1604597" y="4538368"/>
            <a:ext cx="0" cy="8096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직선 연결선 224"/>
          <p:cNvCxnSpPr/>
          <p:nvPr/>
        </p:nvCxnSpPr>
        <p:spPr>
          <a:xfrm>
            <a:off x="2313843" y="4538368"/>
            <a:ext cx="0" cy="80962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직선 연결선 225"/>
          <p:cNvCxnSpPr/>
          <p:nvPr/>
        </p:nvCxnSpPr>
        <p:spPr>
          <a:xfrm>
            <a:off x="889489" y="5243215"/>
            <a:ext cx="4280388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직선 연결선 219"/>
          <p:cNvCxnSpPr>
            <a:endCxn id="217" idx="2"/>
          </p:cNvCxnSpPr>
          <p:nvPr/>
        </p:nvCxnSpPr>
        <p:spPr>
          <a:xfrm flipV="1">
            <a:off x="5169878" y="2161877"/>
            <a:ext cx="1298331" cy="273050"/>
          </a:xfrm>
          <a:prstGeom prst="bentConnector2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" name="Picture 4" descr="E:\동우산업\130405_환경제어이미지작업\130405_2,외부기상대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885" y="1139527"/>
            <a:ext cx="763466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모서리가 둥근 직사각형 228"/>
          <p:cNvSpPr/>
          <p:nvPr/>
        </p:nvSpPr>
        <p:spPr bwMode="auto">
          <a:xfrm>
            <a:off x="4704938" y="1643236"/>
            <a:ext cx="930565" cy="216024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bg1"/>
              </a:contourClr>
            </a:sp3d>
          </a:bodyPr>
          <a:lstStyle/>
          <a:p>
            <a:pPr algn="ctr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kern="0" dirty="0" smtClean="0">
                <a:latin typeface="+mn-ea"/>
              </a:rPr>
              <a:t>External Weather</a:t>
            </a:r>
          </a:p>
          <a:p>
            <a:pPr algn="ctr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900" b="1" kern="0" dirty="0" smtClean="0">
                <a:latin typeface="+mn-ea"/>
              </a:rPr>
              <a:t>Station</a:t>
            </a:r>
            <a:endParaRPr kumimoji="0" lang="ko-KR" altLang="en-US" sz="900" b="1" kern="0" dirty="0">
              <a:latin typeface="+mn-ea"/>
            </a:endParaRPr>
          </a:p>
        </p:txBody>
      </p:sp>
      <p:pic>
        <p:nvPicPr>
          <p:cNvPr id="230" name="그림 158" descr="그림18.png"/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0425" r="22685" b="18420"/>
          <a:stretch>
            <a:fillRect/>
          </a:stretch>
        </p:blipFill>
        <p:spPr bwMode="auto">
          <a:xfrm>
            <a:off x="7297225" y="1211188"/>
            <a:ext cx="1004706" cy="79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24" descr="C:\Users\kimsh\AppData\Local\Microsoft\Windows\Temporary Internet Files\Content.IE5\A8D5NK0T\MC90042424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5492" y="1642765"/>
            <a:ext cx="46892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" name="모서리가 둥근 직사각형 231"/>
          <p:cNvSpPr/>
          <p:nvPr/>
        </p:nvSpPr>
        <p:spPr bwMode="auto">
          <a:xfrm>
            <a:off x="7230757" y="2003276"/>
            <a:ext cx="1196441" cy="14401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>
              <a:bevelT w="1270"/>
              <a:contourClr>
                <a:schemeClr val="bg1"/>
              </a:contourClr>
            </a:sp3d>
          </a:bodyPr>
          <a:lstStyle/>
          <a:p>
            <a:pPr algn="ctr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1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Feed Bin Inventory</a:t>
            </a:r>
          </a:p>
          <a:p>
            <a:pPr algn="ctr" defTabSz="13303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900" b="1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rPr>
              <a:t>Sensor Node</a:t>
            </a:r>
            <a:endParaRPr kumimoji="0" lang="ko-KR" altLang="en-US" sz="900" b="1" kern="0" dirty="0">
              <a:solidFill>
                <a:sysClr val="windowText" lastClr="000000">
                  <a:lumMod val="85000"/>
                  <a:lumOff val="15000"/>
                </a:sysClr>
              </a:solidFill>
              <a:latin typeface="+mn-ea"/>
            </a:endParaRPr>
          </a:p>
        </p:txBody>
      </p:sp>
      <p:cxnSp>
        <p:nvCxnSpPr>
          <p:cNvPr id="233" name="직선 연결선 219"/>
          <p:cNvCxnSpPr>
            <a:endCxn id="232" idx="2"/>
          </p:cNvCxnSpPr>
          <p:nvPr/>
        </p:nvCxnSpPr>
        <p:spPr>
          <a:xfrm flipV="1">
            <a:off x="6498981" y="2147593"/>
            <a:ext cx="1329103" cy="287337"/>
          </a:xfrm>
          <a:prstGeom prst="bentConnector2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그룹 181"/>
          <p:cNvGrpSpPr>
            <a:grpSpLocks/>
          </p:cNvGrpSpPr>
          <p:nvPr/>
        </p:nvGrpSpPr>
        <p:grpSpPr bwMode="auto">
          <a:xfrm>
            <a:off x="5502521" y="2650830"/>
            <a:ext cx="597877" cy="682625"/>
            <a:chOff x="7092280" y="2492896"/>
            <a:chExt cx="1068633" cy="1224136"/>
          </a:xfrm>
        </p:grpSpPr>
        <p:pic>
          <p:nvPicPr>
            <p:cNvPr id="235" name="Picture 2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99" t="20370" r="70238" b="59814"/>
            <a:stretch>
              <a:fillRect/>
            </a:stretch>
          </p:blipFill>
          <p:spPr bwMode="auto">
            <a:xfrm>
              <a:off x="7107545" y="3289579"/>
              <a:ext cx="1038101" cy="42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0" t="21707" r="89410" b="59814"/>
            <a:stretch>
              <a:fillRect/>
            </a:stretch>
          </p:blipFill>
          <p:spPr bwMode="auto">
            <a:xfrm>
              <a:off x="7092280" y="2492896"/>
              <a:ext cx="1068633" cy="76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37" name="꺾인 연결선 236"/>
          <p:cNvCxnSpPr/>
          <p:nvPr/>
        </p:nvCxnSpPr>
        <p:spPr>
          <a:xfrm flipH="1">
            <a:off x="4605706" y="1326855"/>
            <a:ext cx="1465" cy="1412875"/>
          </a:xfrm>
          <a:prstGeom prst="bentConnector3">
            <a:avLst>
              <a:gd name="adj1" fmla="val -24267516"/>
            </a:avLst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꺾인 연결선 237"/>
          <p:cNvCxnSpPr/>
          <p:nvPr/>
        </p:nvCxnSpPr>
        <p:spPr>
          <a:xfrm>
            <a:off x="4605706" y="2739727"/>
            <a:ext cx="1465" cy="1409700"/>
          </a:xfrm>
          <a:prstGeom prst="bentConnector3">
            <a:avLst>
              <a:gd name="adj1" fmla="val 24367516"/>
            </a:avLst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꺾인 연결선 238"/>
          <p:cNvCxnSpPr/>
          <p:nvPr/>
        </p:nvCxnSpPr>
        <p:spPr>
          <a:xfrm flipH="1" flipV="1">
            <a:off x="4607171" y="4149430"/>
            <a:ext cx="4397" cy="1412875"/>
          </a:xfrm>
          <a:prstGeom prst="bentConnector3">
            <a:avLst>
              <a:gd name="adj1" fmla="val -4286518"/>
            </a:avLst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꺾인 연결선 239"/>
          <p:cNvCxnSpPr/>
          <p:nvPr/>
        </p:nvCxnSpPr>
        <p:spPr>
          <a:xfrm>
            <a:off x="4605704" y="2739730"/>
            <a:ext cx="896815" cy="125413"/>
          </a:xfrm>
          <a:prstGeom prst="bentConnector3">
            <a:avLst>
              <a:gd name="adj1" fmla="val 41171"/>
            </a:avLst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그룹 292"/>
          <p:cNvGrpSpPr>
            <a:grpSpLocks/>
          </p:cNvGrpSpPr>
          <p:nvPr/>
        </p:nvGrpSpPr>
        <p:grpSpPr bwMode="auto">
          <a:xfrm>
            <a:off x="6433040" y="2622255"/>
            <a:ext cx="655027" cy="694469"/>
            <a:chOff x="3853940" y="929563"/>
            <a:chExt cx="710142" cy="694108"/>
          </a:xfrm>
        </p:grpSpPr>
        <p:grpSp>
          <p:nvGrpSpPr>
            <p:cNvPr id="242" name="그룹 644"/>
            <p:cNvGrpSpPr>
              <a:grpSpLocks/>
            </p:cNvGrpSpPr>
            <p:nvPr/>
          </p:nvGrpSpPr>
          <p:grpSpPr bwMode="auto">
            <a:xfrm>
              <a:off x="3853940" y="954850"/>
              <a:ext cx="710142" cy="668821"/>
              <a:chOff x="408053" y="5480826"/>
              <a:chExt cx="1349781" cy="668821"/>
            </a:xfrm>
          </p:grpSpPr>
          <p:sp>
            <p:nvSpPr>
              <p:cNvPr id="244" name="모서리가 둥근 직사각형 6"/>
              <p:cNvSpPr/>
              <p:nvPr/>
            </p:nvSpPr>
            <p:spPr bwMode="auto">
              <a:xfrm rot="10800000">
                <a:off x="408053" y="5480826"/>
                <a:ext cx="1349779" cy="576063"/>
              </a:xfrm>
              <a:prstGeom prst="roundRect">
                <a:avLst>
                  <a:gd name="adj" fmla="val 2739"/>
                </a:avLst>
              </a:prstGeom>
              <a:gradFill flip="none" rotWithShape="1">
                <a:gsLst>
                  <a:gs pos="0">
                    <a:srgbClr val="F2F2F2"/>
                  </a:gs>
                  <a:gs pos="10000">
                    <a:sysClr val="window" lastClr="FFFFFF">
                      <a:lumMod val="85000"/>
                      <a:alpha val="50000"/>
                    </a:sysClr>
                  </a:gs>
                  <a:gs pos="98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gradFill>
                  <a:gsLst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800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cene3d>
                  <a:camera prst="orthographicFront"/>
                  <a:lightRig rig="threePt" dir="t"/>
                </a:scene3d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gradFill>
                    <a:gsLst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84000">
                        <a:sysClr val="windowText" lastClr="000000">
                          <a:lumMod val="75000"/>
                          <a:lumOff val="25000"/>
                        </a:sysClr>
                      </a:gs>
                    </a:gsLst>
                    <a:lin ang="5400000" scaled="0"/>
                  </a:gradFill>
                  <a:latin typeface="+mn-ea"/>
                </a:endParaRPr>
              </a:p>
            </p:txBody>
          </p:sp>
          <p:sp>
            <p:nvSpPr>
              <p:cNvPr id="245" name="직사각형 244"/>
              <p:cNvSpPr/>
              <p:nvPr/>
            </p:nvSpPr>
            <p:spPr bwMode="auto">
              <a:xfrm>
                <a:off x="408055" y="5934315"/>
                <a:ext cx="1349779" cy="215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41300" dir="6900000" sx="102000" sy="102000" algn="ctr" rotWithShape="0">
                  <a:sysClr val="window" lastClr="FFFFFF">
                    <a:alpha val="80000"/>
                  </a:sysClr>
                </a:outerShdw>
              </a:effectLst>
            </p:spPr>
            <p:txBody>
              <a:bodyPr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/>
                  <a:contourClr>
                    <a:schemeClr val="bg1"/>
                  </a:contourClr>
                </a:sp3d>
              </a:bodyPr>
              <a:lstStyle/>
              <a:p>
                <a:pPr algn="ctr" defTabSz="885825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777777"/>
                  </a:buClr>
                  <a:tabLst>
                    <a:tab pos="5648325" algn="l"/>
                  </a:tabLst>
                  <a:defRPr/>
                </a:pPr>
                <a:r>
                  <a:rPr kumimoji="0" lang="en-US" altLang="ko-KR" sz="700" b="1" kern="0" dirty="0" smtClean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effectLst>
                      <a:outerShdw blurRad="215900" dist="38100" sx="102000" sy="102000" algn="ctr" rotWithShape="0">
                        <a:sysClr val="window" lastClr="FFFFFF"/>
                      </a:outerShdw>
                    </a:effectLst>
                    <a:latin typeface="+mn-ea"/>
                  </a:rPr>
                  <a:t>External Camera</a:t>
                </a:r>
                <a:endParaRPr kumimoji="0" lang="ko-KR" altLang="en-US" sz="700" b="1" kern="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>
                    <a:outerShdw blurRad="215900" dist="38100" sx="102000" sy="102000" algn="ctr" rotWithShape="0">
                      <a:sysClr val="window" lastClr="FFFFFF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46" name="모서리가 둥근 직사각형 6"/>
              <p:cNvSpPr/>
              <p:nvPr/>
            </p:nvSpPr>
            <p:spPr bwMode="auto">
              <a:xfrm>
                <a:off x="408055" y="5480826"/>
                <a:ext cx="1349779" cy="428813"/>
              </a:xfrm>
              <a:prstGeom prst="roundRect">
                <a:avLst>
                  <a:gd name="adj" fmla="val 1519"/>
                </a:avLst>
              </a:prstGeom>
              <a:solidFill>
                <a:sysClr val="window" lastClr="FFFFFF"/>
              </a:solidFill>
              <a:ln w="12700" cap="flat" cmpd="sng" algn="ctr">
                <a:gradFill>
                  <a:gsLst>
                    <a:gs pos="0">
                      <a:srgbClr val="B8B8B8"/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rgbClr val="B8B8B8"/>
                    </a:gs>
                  </a:gsLst>
                  <a:lin ang="5400000" scaled="0"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228600">
                  <a:sysClr val="window" lastClr="FFFFFF">
                    <a:lumMod val="75000"/>
                  </a:sysClr>
                </a:innerShdw>
              </a:effectLst>
            </p:spPr>
            <p:txBody>
              <a:bodyPr>
                <a:sp3d contourW="12700">
                  <a:contourClr>
                    <a:schemeClr val="tx2">
                      <a:lumMod val="50000"/>
                    </a:schemeClr>
                  </a:contourClr>
                </a:sp3d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>
                  <a:solidFill>
                    <a:prstClr val="black"/>
                  </a:solidFill>
                  <a:latin typeface="+mn-ea"/>
                </a:endParaRPr>
              </a:p>
            </p:txBody>
          </p:sp>
        </p:grpSp>
        <p:pic>
          <p:nvPicPr>
            <p:cNvPr id="243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068" t="6944" r="74985" b="63889"/>
            <a:stretch>
              <a:fillRect/>
            </a:stretch>
          </p:blipFill>
          <p:spPr bwMode="auto">
            <a:xfrm>
              <a:off x="3933249" y="929563"/>
              <a:ext cx="544999" cy="46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47" name="꺾인 연결선 246"/>
          <p:cNvCxnSpPr/>
          <p:nvPr/>
        </p:nvCxnSpPr>
        <p:spPr>
          <a:xfrm flipV="1">
            <a:off x="6100397" y="2861968"/>
            <a:ext cx="332642" cy="3175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직선 연결선 247"/>
          <p:cNvCxnSpPr/>
          <p:nvPr/>
        </p:nvCxnSpPr>
        <p:spPr>
          <a:xfrm flipH="1">
            <a:off x="3067051" y="2320630"/>
            <a:ext cx="8792" cy="8350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직선 연결선 248"/>
          <p:cNvCxnSpPr>
            <a:stCxn id="88" idx="2"/>
          </p:cNvCxnSpPr>
          <p:nvPr/>
        </p:nvCxnSpPr>
        <p:spPr>
          <a:xfrm>
            <a:off x="3864220" y="2292055"/>
            <a:ext cx="0" cy="8540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직선 연결선 249"/>
          <p:cNvCxnSpPr/>
          <p:nvPr/>
        </p:nvCxnSpPr>
        <p:spPr>
          <a:xfrm>
            <a:off x="3077309" y="2487315"/>
            <a:ext cx="2225920" cy="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연결선 250"/>
          <p:cNvCxnSpPr/>
          <p:nvPr/>
        </p:nvCxnSpPr>
        <p:spPr>
          <a:xfrm>
            <a:off x="3486152" y="2498430"/>
            <a:ext cx="2931" cy="2254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직선 연결선 231"/>
          <p:cNvCxnSpPr>
            <a:stCxn id="166" idx="2"/>
          </p:cNvCxnSpPr>
          <p:nvPr/>
        </p:nvCxnSpPr>
        <p:spPr>
          <a:xfrm rot="16200000" flipH="1">
            <a:off x="3444449" y="5534402"/>
            <a:ext cx="893763" cy="54219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직선 연결선 231"/>
          <p:cNvCxnSpPr/>
          <p:nvPr/>
        </p:nvCxnSpPr>
        <p:spPr>
          <a:xfrm rot="16200000" flipH="1">
            <a:off x="2857868" y="4938661"/>
            <a:ext cx="1038225" cy="63011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연결선 231"/>
          <p:cNvCxnSpPr>
            <a:stCxn id="257" idx="2"/>
            <a:endCxn id="260" idx="0"/>
          </p:cNvCxnSpPr>
          <p:nvPr/>
        </p:nvCxnSpPr>
        <p:spPr>
          <a:xfrm rot="16200000" flipH="1">
            <a:off x="2211937" y="5623421"/>
            <a:ext cx="1258888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5" name="그룹 157"/>
          <p:cNvGrpSpPr>
            <a:grpSpLocks/>
          </p:cNvGrpSpPr>
          <p:nvPr/>
        </p:nvGrpSpPr>
        <p:grpSpPr bwMode="auto">
          <a:xfrm>
            <a:off x="2444263" y="4593927"/>
            <a:ext cx="731227" cy="577850"/>
            <a:chOff x="4327500" y="2033164"/>
            <a:chExt cx="1398208" cy="1256266"/>
          </a:xfrm>
        </p:grpSpPr>
        <p:pic>
          <p:nvPicPr>
            <p:cNvPr id="256" name="그림 158" descr="그림18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25" r="22685" b="18420"/>
            <a:stretch>
              <a:fillRect/>
            </a:stretch>
          </p:blipFill>
          <p:spPr bwMode="auto">
            <a:xfrm>
              <a:off x="4327500" y="2033164"/>
              <a:ext cx="1398208" cy="125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" name="모서리가 둥근 직사각형 256"/>
            <p:cNvSpPr/>
            <p:nvPr/>
          </p:nvSpPr>
          <p:spPr bwMode="auto">
            <a:xfrm>
              <a:off x="4556982" y="2632196"/>
              <a:ext cx="1058431" cy="27189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Growing Pig Feed</a:t>
              </a:r>
              <a:endParaRPr lang="en-US" altLang="ko-KR" sz="900" b="1" kern="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Dispenser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grpSp>
        <p:nvGrpSpPr>
          <p:cNvPr id="258" name="그룹 157"/>
          <p:cNvGrpSpPr>
            <a:grpSpLocks/>
          </p:cNvGrpSpPr>
          <p:nvPr/>
        </p:nvGrpSpPr>
        <p:grpSpPr bwMode="auto">
          <a:xfrm>
            <a:off x="2444263" y="5978230"/>
            <a:ext cx="731227" cy="576263"/>
            <a:chOff x="4243449" y="1972760"/>
            <a:chExt cx="1398209" cy="1256266"/>
          </a:xfrm>
        </p:grpSpPr>
        <p:pic>
          <p:nvPicPr>
            <p:cNvPr id="259" name="그림 158" descr="그림18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25" r="22685" b="18420"/>
            <a:stretch>
              <a:fillRect/>
            </a:stretch>
          </p:blipFill>
          <p:spPr bwMode="auto">
            <a:xfrm>
              <a:off x="4243449" y="1972760"/>
              <a:ext cx="1398209" cy="125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0" name="모서리가 둥근 직사각형 259"/>
            <p:cNvSpPr/>
            <p:nvPr/>
          </p:nvSpPr>
          <p:spPr bwMode="auto">
            <a:xfrm>
              <a:off x="4472932" y="2571791"/>
              <a:ext cx="1058432" cy="271891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algn="ctr" defTabSz="1330325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Growing Pig Feed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Dispenser </a:t>
              </a:r>
            </a:p>
            <a:p>
              <a:pPr algn="ctr" defTabSz="1330325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900" b="1" kern="0" dirty="0" smtClean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+mn-ea"/>
                </a:rPr>
                <a:t>Control Node</a:t>
              </a:r>
              <a:endParaRPr lang="ko-KR" altLang="en-US" sz="9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+mn-ea"/>
              </a:endParaRPr>
            </a:p>
          </p:txBody>
        </p:sp>
      </p:grpSp>
      <p:cxnSp>
        <p:nvCxnSpPr>
          <p:cNvPr id="261" name="직선 연결선 260"/>
          <p:cNvCxnSpPr/>
          <p:nvPr/>
        </p:nvCxnSpPr>
        <p:spPr>
          <a:xfrm>
            <a:off x="2842848" y="5295602"/>
            <a:ext cx="2460381" cy="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직선 연결선 261"/>
          <p:cNvCxnSpPr/>
          <p:nvPr/>
        </p:nvCxnSpPr>
        <p:spPr>
          <a:xfrm>
            <a:off x="5303227" y="2484140"/>
            <a:ext cx="0" cy="283210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직선 연결선 262"/>
          <p:cNvCxnSpPr/>
          <p:nvPr/>
        </p:nvCxnSpPr>
        <p:spPr>
          <a:xfrm>
            <a:off x="5303229" y="4163715"/>
            <a:ext cx="265234" cy="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직선 연결선 263"/>
          <p:cNvCxnSpPr/>
          <p:nvPr/>
        </p:nvCxnSpPr>
        <p:spPr>
          <a:xfrm>
            <a:off x="5203581" y="4019252"/>
            <a:ext cx="498231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5" name="Picture 15" descr="My Comput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2521" y="3630315"/>
            <a:ext cx="720969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" name="그룹 252"/>
          <p:cNvGrpSpPr>
            <a:grpSpLocks/>
          </p:cNvGrpSpPr>
          <p:nvPr/>
        </p:nvGrpSpPr>
        <p:grpSpPr bwMode="auto">
          <a:xfrm>
            <a:off x="8427427" y="3755727"/>
            <a:ext cx="398585" cy="577850"/>
            <a:chOff x="5855709" y="4234396"/>
            <a:chExt cx="547100" cy="697884"/>
          </a:xfrm>
        </p:grpSpPr>
        <p:pic>
          <p:nvPicPr>
            <p:cNvPr id="267" name="Picture 18" descr="D:\모스트비주얼\아이콘 작업\왜가리\서버2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709" y="4234396"/>
              <a:ext cx="431731" cy="696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8" name="그림 75" descr="46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200" y="4484629"/>
              <a:ext cx="387609" cy="447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69" name="직선 연결선 268"/>
          <p:cNvCxnSpPr/>
          <p:nvPr/>
        </p:nvCxnSpPr>
        <p:spPr>
          <a:xfrm>
            <a:off x="5835162" y="3371552"/>
            <a:ext cx="0" cy="43180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직선 연결선 269"/>
          <p:cNvCxnSpPr/>
          <p:nvPr/>
        </p:nvCxnSpPr>
        <p:spPr>
          <a:xfrm flipH="1" flipV="1">
            <a:off x="6223489" y="4033543"/>
            <a:ext cx="2203938" cy="9525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그룹 264"/>
          <p:cNvGrpSpPr>
            <a:grpSpLocks/>
          </p:cNvGrpSpPr>
          <p:nvPr/>
        </p:nvGrpSpPr>
        <p:grpSpPr bwMode="auto">
          <a:xfrm>
            <a:off x="6831625" y="3731915"/>
            <a:ext cx="923192" cy="609600"/>
            <a:chOff x="7401272" y="3573016"/>
            <a:chExt cx="1000125" cy="609600"/>
          </a:xfrm>
        </p:grpSpPr>
        <p:pic>
          <p:nvPicPr>
            <p:cNvPr id="272" name="Picture 2998" descr="인터넷"/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FD9DA"/>
                </a:clrFrom>
                <a:clrTo>
                  <a:srgbClr val="FFD9D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272" y="3573016"/>
              <a:ext cx="1000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" name="TextBox 148"/>
            <p:cNvSpPr txBox="1">
              <a:spLocks noChangeArrowheads="1"/>
            </p:cNvSpPr>
            <p:nvPr/>
          </p:nvSpPr>
          <p:spPr bwMode="auto">
            <a:xfrm>
              <a:off x="7530430" y="3768368"/>
              <a:ext cx="79208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ko-KR"/>
              </a:defPPr>
              <a:lvl1pPr algn="l" defTabSz="1279525" rtl="0" fontAlgn="base" latinLnBrk="1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1pPr>
              <a:lvl2pPr marL="639763" indent="-182563" algn="l" defTabSz="1279525" rtl="0" fontAlgn="base" latinLnBrk="1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2pPr>
              <a:lvl3pPr marL="1279525" indent="-365125" algn="l" defTabSz="1279525" rtl="0" fontAlgn="base" latinLnBrk="1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3pPr>
              <a:lvl4pPr marL="1919288" indent="-547688" algn="l" defTabSz="1279525" rtl="0" fontAlgn="base" latinLnBrk="1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4pPr>
              <a:lvl5pPr marL="2559050" indent="-730250" algn="l" defTabSz="1279525" rtl="0" fontAlgn="base" latinLnBrk="1">
                <a:spcBef>
                  <a:spcPct val="0"/>
                </a:spcBef>
                <a:spcAft>
                  <a:spcPct val="0"/>
                </a:spcAft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500" kern="1200">
                  <a:solidFill>
                    <a:schemeClr val="tx1"/>
                  </a:solidFill>
                  <a:latin typeface="맑은 고딕" pitchFamily="50" charset="-127"/>
                  <a:ea typeface="굴림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900" b="1" kern="0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+mn-ea"/>
                  <a:ea typeface="+mn-ea"/>
                </a:rPr>
                <a:t>INTERNET</a:t>
              </a:r>
              <a:endParaRPr lang="ko-KR" altLang="en-US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ea"/>
                <a:ea typeface="+mn-ea"/>
              </a:endParaRPr>
            </a:p>
          </p:txBody>
        </p:sp>
      </p:grpSp>
      <p:grpSp>
        <p:nvGrpSpPr>
          <p:cNvPr id="274" name="그룹 497"/>
          <p:cNvGrpSpPr>
            <a:grpSpLocks/>
          </p:cNvGrpSpPr>
          <p:nvPr/>
        </p:nvGrpSpPr>
        <p:grpSpPr bwMode="auto">
          <a:xfrm>
            <a:off x="6478384" y="4882855"/>
            <a:ext cx="1127233" cy="1000119"/>
            <a:chOff x="-3163642" y="2525627"/>
            <a:chExt cx="1222328" cy="999982"/>
          </a:xfrm>
        </p:grpSpPr>
        <p:sp>
          <p:nvSpPr>
            <p:cNvPr id="275" name="TextBox 267"/>
            <p:cNvSpPr txBox="1">
              <a:spLocks noChangeArrowheads="1"/>
            </p:cNvSpPr>
            <p:nvPr/>
          </p:nvSpPr>
          <p:spPr bwMode="auto">
            <a:xfrm>
              <a:off x="-3163642" y="3294809"/>
              <a:ext cx="1222328" cy="23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900" b="1" dirty="0" smtClean="0">
                  <a:solidFill>
                    <a:srgbClr val="990000"/>
                  </a:solidFill>
                  <a:latin typeface="+mn-ea"/>
                  <a:ea typeface="+mn-ea"/>
                  <a:sym typeface="Monotype Sorts"/>
                </a:rPr>
                <a:t>N Screen Device </a:t>
              </a:r>
              <a:endParaRPr kumimoji="0" lang="ko-KR" altLang="en-US" sz="900" b="1" dirty="0">
                <a:solidFill>
                  <a:srgbClr val="990000"/>
                </a:solidFill>
                <a:latin typeface="+mn-ea"/>
                <a:ea typeface="+mn-ea"/>
                <a:sym typeface="Monotype Sorts"/>
              </a:endParaRPr>
            </a:p>
          </p:txBody>
        </p:sp>
        <p:grpSp>
          <p:nvGrpSpPr>
            <p:cNvPr id="276" name="그룹 291"/>
            <p:cNvGrpSpPr>
              <a:grpSpLocks/>
            </p:cNvGrpSpPr>
            <p:nvPr/>
          </p:nvGrpSpPr>
          <p:grpSpPr bwMode="auto">
            <a:xfrm>
              <a:off x="-2800234" y="2525627"/>
              <a:ext cx="406805" cy="746125"/>
              <a:chOff x="994172" y="2584721"/>
              <a:chExt cx="1726580" cy="3199251"/>
            </a:xfrm>
          </p:grpSpPr>
          <p:pic>
            <p:nvPicPr>
              <p:cNvPr id="277" name="그림 343" descr="1.bmp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4172" y="2584721"/>
                <a:ext cx="1726580" cy="3199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8" name="그룹 267"/>
              <p:cNvGrpSpPr>
                <a:grpSpLocks/>
              </p:cNvGrpSpPr>
              <p:nvPr/>
            </p:nvGrpSpPr>
            <p:grpSpPr bwMode="auto">
              <a:xfrm>
                <a:off x="1218118" y="2996952"/>
                <a:ext cx="1320390" cy="2134606"/>
                <a:chOff x="1218117" y="2992603"/>
                <a:chExt cx="1511979" cy="2231969"/>
              </a:xfrm>
            </p:grpSpPr>
            <p:pic>
              <p:nvPicPr>
                <p:cNvPr id="281" name="Picture 3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20000" contrast="-10000"/>
                  <a:grayscl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8117" y="2992603"/>
                  <a:ext cx="1511979" cy="22319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2" name="TextBox 281"/>
                <p:cNvSpPr txBox="1"/>
                <p:nvPr/>
              </p:nvSpPr>
              <p:spPr bwMode="auto">
                <a:xfrm>
                  <a:off x="1311919" y="3344376"/>
                  <a:ext cx="973549" cy="965789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/>
                  </a:sp3d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800" b="1" kern="0" dirty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latin typeface="+mn-ea"/>
                  </a:endParaRPr>
                </a:p>
              </p:txBody>
            </p:sp>
            <p:pic>
              <p:nvPicPr>
                <p:cNvPr id="283" name="_x87575752" descr="EMB00000d503910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1021" t="37773" r="19577" b="33315"/>
                <a:stretch>
                  <a:fillRect/>
                </a:stretch>
              </p:blipFill>
              <p:spPr bwMode="auto">
                <a:xfrm>
                  <a:off x="1308486" y="3552079"/>
                  <a:ext cx="1368163" cy="3715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9" name="모서리가 둥근 직사각형 278"/>
              <p:cNvSpPr/>
              <p:nvPr/>
            </p:nvSpPr>
            <p:spPr bwMode="auto">
              <a:xfrm>
                <a:off x="1252824" y="3136008"/>
                <a:ext cx="1240921" cy="163344"/>
              </a:xfrm>
              <a:prstGeom prst="roundRect">
                <a:avLst>
                  <a:gd name="adj" fmla="val 11894"/>
                </a:avLst>
              </a:prstGeom>
              <a:solidFill>
                <a:sysClr val="window" lastClr="FFFFFF">
                  <a:lumMod val="75000"/>
                </a:sysClr>
              </a:solidFill>
              <a:ln w="9525">
                <a:solidFill>
                  <a:sysClr val="window" lastClr="FFFFFF">
                    <a:lumMod val="75000"/>
                  </a:sysClr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cene3d>
                  <a:camera prst="orthographicFront"/>
                  <a:lightRig rig="threePt" dir="t"/>
                </a:scene3d>
                <a:sp3d>
                  <a:bevelT w="1270"/>
                </a:sp3d>
              </a:bodyPr>
              <a:lstStyle/>
              <a:p>
                <a:pPr marL="339725" indent="-339725"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271AA"/>
                  </a:buClr>
                  <a:buSzPct val="140000"/>
                  <a:tabLst>
                    <a:tab pos="5648325" algn="l"/>
                  </a:tabLst>
                  <a:defRPr/>
                </a:pPr>
                <a:endParaRPr kumimoji="0" lang="ko-KR" altLang="en-US" sz="800" b="1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  <a:sym typeface="Monotype Sorts"/>
                </a:endParaRPr>
              </a:p>
            </p:txBody>
          </p:sp>
          <p:pic>
            <p:nvPicPr>
              <p:cNvPr id="280" name="그림 40" descr="국립수의과학검역원-02.png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2620" y="3140968"/>
                <a:ext cx="696335" cy="142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284" name="직선 연결선 283"/>
          <p:cNvCxnSpPr/>
          <p:nvPr/>
        </p:nvCxnSpPr>
        <p:spPr>
          <a:xfrm>
            <a:off x="7030915" y="4379615"/>
            <a:ext cx="0" cy="43180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직선 연결선 310"/>
          <p:cNvCxnSpPr/>
          <p:nvPr/>
        </p:nvCxnSpPr>
        <p:spPr>
          <a:xfrm rot="16200000" flipH="1">
            <a:off x="7212808" y="4663718"/>
            <a:ext cx="966787" cy="398585"/>
          </a:xfrm>
          <a:prstGeom prst="bentConnector2">
            <a:avLst/>
          </a:prstGeom>
          <a:ln w="28575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TextBox 267"/>
          <p:cNvSpPr txBox="1">
            <a:spLocks noChangeArrowheads="1"/>
          </p:cNvSpPr>
          <p:nvPr/>
        </p:nvSpPr>
        <p:spPr bwMode="auto">
          <a:xfrm>
            <a:off x="5400408" y="4370015"/>
            <a:ext cx="1386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Hog Farm Integrated </a:t>
            </a:r>
          </a:p>
          <a:p>
            <a:pPr algn="ctr" eaLnBrk="1" hangingPunct="1">
              <a:defRPr/>
            </a:pP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ICT Control System</a:t>
            </a:r>
            <a:endParaRPr kumimoji="0" lang="ko-KR" altLang="en-US" sz="900" b="1" dirty="0" smtClean="0">
              <a:solidFill>
                <a:srgbClr val="990000"/>
              </a:solidFill>
              <a:latin typeface="+mn-ea"/>
              <a:ea typeface="+mn-ea"/>
              <a:sym typeface="Monotype Sorts"/>
            </a:endParaRPr>
          </a:p>
        </p:txBody>
      </p:sp>
      <p:sp>
        <p:nvSpPr>
          <p:cNvPr id="287" name="TextBox 267"/>
          <p:cNvSpPr txBox="1">
            <a:spLocks noChangeArrowheads="1"/>
          </p:cNvSpPr>
          <p:nvPr/>
        </p:nvSpPr>
        <p:spPr bwMode="auto">
          <a:xfrm>
            <a:off x="5434344" y="3318520"/>
            <a:ext cx="42351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DVR</a:t>
            </a:r>
          </a:p>
        </p:txBody>
      </p:sp>
      <p:sp>
        <p:nvSpPr>
          <p:cNvPr id="288" name="TextBox 267"/>
          <p:cNvSpPr txBox="1">
            <a:spLocks noChangeArrowheads="1"/>
          </p:cNvSpPr>
          <p:nvPr/>
        </p:nvSpPr>
        <p:spPr bwMode="auto">
          <a:xfrm>
            <a:off x="8180566" y="4370015"/>
            <a:ext cx="9525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Hog Farm</a:t>
            </a:r>
          </a:p>
          <a:p>
            <a:pPr algn="ctr" eaLnBrk="1" hangingPunct="1">
              <a:defRPr/>
            </a:pP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Business </a:t>
            </a:r>
          </a:p>
          <a:p>
            <a:pPr algn="ctr" eaLnBrk="1" hangingPunct="1">
              <a:defRPr/>
            </a:pP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Management </a:t>
            </a:r>
          </a:p>
          <a:p>
            <a:pPr algn="ctr" eaLnBrk="1" hangingPunct="1">
              <a:defRPr/>
            </a:pP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System</a:t>
            </a:r>
            <a:endParaRPr kumimoji="0" lang="ko-KR" altLang="en-US" sz="900" b="1" dirty="0" smtClean="0">
              <a:solidFill>
                <a:srgbClr val="990000"/>
              </a:solidFill>
              <a:latin typeface="+mn-ea"/>
              <a:ea typeface="+mn-ea"/>
              <a:sym typeface="Monotype Sorts"/>
            </a:endParaRPr>
          </a:p>
        </p:txBody>
      </p:sp>
      <p:pic>
        <p:nvPicPr>
          <p:cNvPr id="289" name="Picture_x0020_1" descr="image003"/>
          <p:cNvPicPr preferRelativeResize="0">
            <a:picLocks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5493" y="4955877"/>
            <a:ext cx="36341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" name="TextBox 267"/>
          <p:cNvSpPr txBox="1">
            <a:spLocks noChangeArrowheads="1"/>
          </p:cNvSpPr>
          <p:nvPr/>
        </p:nvSpPr>
        <p:spPr bwMode="auto">
          <a:xfrm>
            <a:off x="7509530" y="5747692"/>
            <a:ext cx="1720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EPIS</a:t>
            </a:r>
            <a:r>
              <a:rPr kumimoji="0" lang="ko-KR" altLang="en-US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/>
            </a:r>
            <a:br>
              <a:rPr kumimoji="0" lang="ko-KR" altLang="en-US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</a:b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Information </a:t>
            </a: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S</a:t>
            </a:r>
            <a:r>
              <a:rPr kumimoji="0" lang="en-US" altLang="ko-KR" sz="900" b="1" dirty="0" smtClean="0">
                <a:solidFill>
                  <a:srgbClr val="990000"/>
                </a:solidFill>
                <a:latin typeface="+mn-ea"/>
                <a:ea typeface="+mn-ea"/>
                <a:sym typeface="Monotype Sorts"/>
              </a:rPr>
              <a:t>haring System</a:t>
            </a:r>
            <a:endParaRPr kumimoji="0" lang="ko-KR" altLang="en-US" sz="900" b="1" dirty="0" smtClean="0">
              <a:solidFill>
                <a:srgbClr val="990000"/>
              </a:solidFill>
              <a:latin typeface="+mn-ea"/>
              <a:ea typeface="+mn-ea"/>
              <a:sym typeface="Monotype Sorts"/>
            </a:endParaRPr>
          </a:p>
        </p:txBody>
      </p:sp>
      <p:grpSp>
        <p:nvGrpSpPr>
          <p:cNvPr id="291" name="그룹 326"/>
          <p:cNvGrpSpPr>
            <a:grpSpLocks/>
          </p:cNvGrpSpPr>
          <p:nvPr/>
        </p:nvGrpSpPr>
        <p:grpSpPr bwMode="auto">
          <a:xfrm>
            <a:off x="4970586" y="5603580"/>
            <a:ext cx="1528397" cy="936625"/>
            <a:chOff x="7977336" y="2420888"/>
            <a:chExt cx="1656184" cy="936104"/>
          </a:xfrm>
        </p:grpSpPr>
        <p:sp>
          <p:nvSpPr>
            <p:cNvPr id="292" name="AutoShape 9"/>
            <p:cNvSpPr>
              <a:spLocks noChangeArrowheads="1"/>
            </p:cNvSpPr>
            <p:nvPr/>
          </p:nvSpPr>
          <p:spPr bwMode="auto">
            <a:xfrm>
              <a:off x="7977336" y="2420888"/>
              <a:ext cx="1656184" cy="936104"/>
            </a:xfrm>
            <a:prstGeom prst="roundRect">
              <a:avLst>
                <a:gd name="adj" fmla="val 2172"/>
              </a:avLst>
            </a:prstGeom>
            <a:noFill/>
            <a:ln w="12700" cap="flat" cmpd="sng" algn="ctr">
              <a:gradFill>
                <a:gsLst>
                  <a:gs pos="0">
                    <a:srgbClr val="2A79D0">
                      <a:lumMod val="75000"/>
                    </a:srgbClr>
                  </a:gs>
                  <a:gs pos="50000">
                    <a:srgbClr val="2A79D0">
                      <a:lumMod val="40000"/>
                      <a:lumOff val="60000"/>
                    </a:srgbClr>
                  </a:gs>
                  <a:gs pos="100000">
                    <a:srgbClr val="2A79D0">
                      <a:lumMod val="75000"/>
                    </a:srgbClr>
                  </a:gs>
                </a:gsLst>
                <a:lin ang="5400000" scaled="0"/>
              </a:gradFill>
              <a:prstDash val="sysDot"/>
              <a:round/>
              <a:headEnd type="none" w="med" len="med"/>
              <a:tailEnd type="none" w="med" len="med"/>
            </a:ln>
            <a:effectLst>
              <a:innerShdw blurRad="228600">
                <a:srgbClr val="FFFFFF">
                  <a:lumMod val="75000"/>
                </a:srgb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tx2">
                    <a:lumMod val="50000"/>
                  </a:schemeClr>
                </a:contourClr>
              </a:sp3d>
            </a:bodyPr>
            <a:lstStyle/>
            <a:p>
              <a:pPr marL="88900" lvl="1" indent="-88900" defTabSz="1330325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80000"/>
                <a:defRPr/>
              </a:pPr>
              <a:endParaRPr kumimoji="0" lang="ko-KR" altLang="en-US" sz="9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endParaRPr>
            </a:p>
          </p:txBody>
        </p:sp>
        <p:cxnSp>
          <p:nvCxnSpPr>
            <p:cNvPr id="293" name="꺾인 연결선 319"/>
            <p:cNvCxnSpPr/>
            <p:nvPr/>
          </p:nvCxnSpPr>
          <p:spPr>
            <a:xfrm flipV="1">
              <a:off x="8159945" y="2636668"/>
              <a:ext cx="539887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직선 연결선 293"/>
            <p:cNvCxnSpPr/>
            <p:nvPr/>
          </p:nvCxnSpPr>
          <p:spPr>
            <a:xfrm>
              <a:off x="8159945" y="3141212"/>
              <a:ext cx="539887" cy="0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직선 연결선 294"/>
            <p:cNvCxnSpPr/>
            <p:nvPr/>
          </p:nvCxnSpPr>
          <p:spPr>
            <a:xfrm>
              <a:off x="8159945" y="2890527"/>
              <a:ext cx="539887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Text Box 597"/>
            <p:cNvSpPr txBox="1">
              <a:spLocks noChangeArrowheads="1"/>
            </p:cNvSpPr>
            <p:nvPr/>
          </p:nvSpPr>
          <p:spPr bwMode="auto">
            <a:xfrm>
              <a:off x="8735516" y="2555032"/>
              <a:ext cx="861331" cy="153888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1000" b="1" dirty="0" smtClean="0">
                  <a:latin typeface="+mn-ea"/>
                  <a:ea typeface="+mn-ea"/>
                  <a:sym typeface="Monotype Sorts"/>
                </a:rPr>
                <a:t>Video Info.</a:t>
              </a:r>
              <a:endParaRPr kumimoji="0" lang="ko-KR" altLang="en-US" sz="1000" b="1" dirty="0">
                <a:latin typeface="+mn-ea"/>
                <a:ea typeface="+mn-ea"/>
                <a:sym typeface="Monotype Sorts"/>
              </a:endParaRPr>
            </a:p>
          </p:txBody>
        </p:sp>
        <p:sp>
          <p:nvSpPr>
            <p:cNvPr id="297" name="Text Box 597"/>
            <p:cNvSpPr txBox="1">
              <a:spLocks noChangeArrowheads="1"/>
            </p:cNvSpPr>
            <p:nvPr/>
          </p:nvSpPr>
          <p:spPr bwMode="auto">
            <a:xfrm>
              <a:off x="8735516" y="2816969"/>
              <a:ext cx="861331" cy="15380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1000" b="1" dirty="0" smtClean="0">
                  <a:latin typeface="+mn-ea"/>
                  <a:ea typeface="+mn-ea"/>
                  <a:sym typeface="Monotype Sorts"/>
                </a:rPr>
                <a:t>Environ. Info.</a:t>
              </a:r>
              <a:endParaRPr kumimoji="0" lang="ko-KR" altLang="en-US" sz="1000" b="1" dirty="0">
                <a:latin typeface="+mn-ea"/>
                <a:ea typeface="+mn-ea"/>
                <a:sym typeface="Monotype Sorts"/>
              </a:endParaRPr>
            </a:p>
          </p:txBody>
        </p:sp>
        <p:sp>
          <p:nvSpPr>
            <p:cNvPr id="298" name="Text Box 597"/>
            <p:cNvSpPr txBox="1">
              <a:spLocks noChangeArrowheads="1"/>
            </p:cNvSpPr>
            <p:nvPr/>
          </p:nvSpPr>
          <p:spPr bwMode="auto">
            <a:xfrm>
              <a:off x="8735516" y="3078907"/>
              <a:ext cx="861331" cy="153888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altLang="ko-KR" sz="1000" b="1" dirty="0" smtClean="0">
                  <a:latin typeface="+mn-ea"/>
                  <a:ea typeface="+mn-ea"/>
                  <a:sym typeface="Monotype Sorts"/>
                </a:rPr>
                <a:t>Control Info.</a:t>
              </a:r>
              <a:endParaRPr kumimoji="0" lang="ko-KR" altLang="en-US" sz="1000" b="1" dirty="0">
                <a:latin typeface="+mn-ea"/>
                <a:ea typeface="+mn-ea"/>
                <a:sym typeface="Monotype Sort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789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2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88023" cy="2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>
            <a:off x="0" y="3247603"/>
            <a:ext cx="40957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208288"/>
            <a:ext cx="4788024" cy="317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9325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39" y="4604935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2247900" algn="l"/>
              </a:tabLst>
              <a:defRPr/>
            </a:pPr>
            <a:r>
              <a:rPr lang="en-US" altLang="ko-KR" sz="72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426949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467544" y="1556792"/>
            <a:ext cx="2664296" cy="25745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203848" y="1556792"/>
            <a:ext cx="5256584" cy="25745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339752" y="4437112"/>
            <a:ext cx="2664296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43762" y="4437112"/>
            <a:ext cx="1321884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67544" y="1556792"/>
            <a:ext cx="13321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Milking Room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3203848" y="1556792"/>
            <a:ext cx="13321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Playground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2338968" y="4437112"/>
            <a:ext cx="13321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Storage Room</a:t>
            </a:r>
            <a:endParaRPr lang="ko-KR" altLang="en-US" sz="1400" dirty="0"/>
          </a:p>
        </p:txBody>
      </p:sp>
      <p:sp>
        <p:nvSpPr>
          <p:cNvPr id="14" name="직사각형 13"/>
          <p:cNvSpPr/>
          <p:nvPr/>
        </p:nvSpPr>
        <p:spPr>
          <a:xfrm>
            <a:off x="433498" y="4437112"/>
            <a:ext cx="13321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Quarantine Room</a:t>
            </a:r>
            <a:endParaRPr lang="ko-KR" altLang="en-US" sz="1400" dirty="0"/>
          </a:p>
        </p:txBody>
      </p:sp>
      <p:sp>
        <p:nvSpPr>
          <p:cNvPr id="15" name="직사각형 14"/>
          <p:cNvSpPr/>
          <p:nvPr/>
        </p:nvSpPr>
        <p:spPr>
          <a:xfrm>
            <a:off x="2015716" y="2492896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 smtClean="0">
                <a:solidFill>
                  <a:schemeClr val="tx1"/>
                </a:solidFill>
              </a:rPr>
              <a:t>Milker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488318" y="5114528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Chiller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68152" y="2492896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Individual Milk Meter</a:t>
            </a:r>
            <a:endParaRPr lang="en-US" altLang="ko-KR" sz="1400" dirty="0" smtClean="0">
              <a:solidFill>
                <a:schemeClr val="tx1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8638" y="5157192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Sterilizer</a:t>
            </a:r>
            <a:endParaRPr lang="en-US" altLang="ko-KR" sz="1400" dirty="0" smtClean="0">
              <a:solidFill>
                <a:schemeClr val="tx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724128" y="4437112"/>
            <a:ext cx="2664296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5457700" y="4437112"/>
            <a:ext cx="13321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관리사</a:t>
            </a:r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5670122" y="2193032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Fan cooler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895893" y="764704"/>
            <a:ext cx="1048112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Winch Curtain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660464" y="3032956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Activity Measure-</a:t>
            </a:r>
            <a:r>
              <a:rPr lang="en-US" altLang="ko-KR" sz="1400" dirty="0" err="1" smtClean="0">
                <a:solidFill>
                  <a:schemeClr val="tx1"/>
                </a:solidFill>
              </a:rPr>
              <a:t>ment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923522" y="3029548"/>
            <a:ext cx="1208738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Environmen-tal</a:t>
            </a:r>
            <a:r>
              <a:rPr lang="en-US" altLang="ko-KR" sz="1400" dirty="0" smtClean="0">
                <a:solidFill>
                  <a:schemeClr val="tx1"/>
                </a:solidFill>
              </a:rPr>
              <a:t>  Data Collector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335087" y="5072844"/>
            <a:ext cx="1176870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</a:rPr>
              <a:t>Management System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910340" y="2193032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Cooler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361046" y="3032956"/>
            <a:ext cx="1032854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Drinking Water Container</a:t>
            </a:r>
            <a:endParaRPr lang="en-US" altLang="ko-KR" sz="1400" dirty="0" smtClean="0">
              <a:solidFill>
                <a:schemeClr val="tx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347864" y="2196440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Feed Dispenser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29" name="직선 화살표 연결선 28"/>
          <p:cNvCxnSpPr>
            <a:stCxn id="24" idx="2"/>
            <a:endCxn id="25" idx="0"/>
          </p:cNvCxnSpPr>
          <p:nvPr/>
        </p:nvCxnSpPr>
        <p:spPr>
          <a:xfrm flipH="1">
            <a:off x="6923522" y="3713624"/>
            <a:ext cx="604369" cy="13592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>
            <a:stCxn id="23" idx="2"/>
            <a:endCxn id="25" idx="0"/>
          </p:cNvCxnSpPr>
          <p:nvPr/>
        </p:nvCxnSpPr>
        <p:spPr>
          <a:xfrm>
            <a:off x="6182522" y="3717032"/>
            <a:ext cx="741000" cy="135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>
            <a:stCxn id="27" idx="2"/>
            <a:endCxn id="25" idx="0"/>
          </p:cNvCxnSpPr>
          <p:nvPr/>
        </p:nvCxnSpPr>
        <p:spPr>
          <a:xfrm>
            <a:off x="3877473" y="3717032"/>
            <a:ext cx="3046049" cy="135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>
            <a:stCxn id="28" idx="2"/>
            <a:endCxn id="25" idx="0"/>
          </p:cNvCxnSpPr>
          <p:nvPr/>
        </p:nvCxnSpPr>
        <p:spPr>
          <a:xfrm>
            <a:off x="3869922" y="2880516"/>
            <a:ext cx="3053600" cy="219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꺾인 연결선 32"/>
          <p:cNvCxnSpPr>
            <a:stCxn id="15" idx="2"/>
            <a:endCxn id="25" idx="0"/>
          </p:cNvCxnSpPr>
          <p:nvPr/>
        </p:nvCxnSpPr>
        <p:spPr>
          <a:xfrm rot="16200000" flipH="1">
            <a:off x="3782712" y="1932034"/>
            <a:ext cx="1895872" cy="43857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꺾인 연결선 33"/>
          <p:cNvCxnSpPr>
            <a:stCxn id="17" idx="2"/>
            <a:endCxn id="25" idx="0"/>
          </p:cNvCxnSpPr>
          <p:nvPr/>
        </p:nvCxnSpPr>
        <p:spPr>
          <a:xfrm rot="16200000" flipH="1">
            <a:off x="3158930" y="1308252"/>
            <a:ext cx="1895872" cy="563331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꺾인 연결선 34"/>
          <p:cNvCxnSpPr>
            <a:stCxn id="16" idx="2"/>
            <a:endCxn id="25" idx="2"/>
          </p:cNvCxnSpPr>
          <p:nvPr/>
        </p:nvCxnSpPr>
        <p:spPr>
          <a:xfrm rot="5400000" flipH="1" flipV="1">
            <a:off x="5446107" y="4321189"/>
            <a:ext cx="41684" cy="2913146"/>
          </a:xfrm>
          <a:prstGeom prst="bentConnector3">
            <a:avLst>
              <a:gd name="adj1" fmla="val -54841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18" idx="2"/>
            <a:endCxn id="25" idx="2"/>
          </p:cNvCxnSpPr>
          <p:nvPr/>
        </p:nvCxnSpPr>
        <p:spPr>
          <a:xfrm rot="5400000" flipH="1" flipV="1">
            <a:off x="3994935" y="2912681"/>
            <a:ext cx="84348" cy="5772826"/>
          </a:xfrm>
          <a:prstGeom prst="bentConnector3">
            <a:avLst>
              <a:gd name="adj1" fmla="val -27102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꺾인 연결선 36"/>
          <p:cNvCxnSpPr>
            <a:stCxn id="25" idx="3"/>
            <a:endCxn id="26" idx="3"/>
          </p:cNvCxnSpPr>
          <p:nvPr/>
        </p:nvCxnSpPr>
        <p:spPr>
          <a:xfrm flipV="1">
            <a:off x="7511957" y="2535070"/>
            <a:ext cx="442499" cy="2879812"/>
          </a:xfrm>
          <a:prstGeom prst="bentConnector3">
            <a:avLst>
              <a:gd name="adj1" fmla="val 15166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꺾인 연결선 37"/>
          <p:cNvCxnSpPr>
            <a:stCxn id="25" idx="3"/>
            <a:endCxn id="22" idx="3"/>
          </p:cNvCxnSpPr>
          <p:nvPr/>
        </p:nvCxnSpPr>
        <p:spPr>
          <a:xfrm flipV="1">
            <a:off x="7511957" y="1106742"/>
            <a:ext cx="432048" cy="4308140"/>
          </a:xfrm>
          <a:prstGeom prst="bentConnector3">
            <a:avLst>
              <a:gd name="adj1" fmla="val 15291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꺾인 연결선 38"/>
          <p:cNvCxnSpPr>
            <a:stCxn id="25" idx="3"/>
            <a:endCxn id="21" idx="0"/>
          </p:cNvCxnSpPr>
          <p:nvPr/>
        </p:nvCxnSpPr>
        <p:spPr>
          <a:xfrm flipH="1" flipV="1">
            <a:off x="6192180" y="2193032"/>
            <a:ext cx="1319777" cy="3221850"/>
          </a:xfrm>
          <a:prstGeom prst="bentConnector4">
            <a:avLst>
              <a:gd name="adj1" fmla="val -17321"/>
              <a:gd name="adj2" fmla="val 10709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4499992" y="2196440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Calf Nursing bottle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42" name="직선 화살표 연결선 41"/>
          <p:cNvCxnSpPr>
            <a:stCxn id="41" idx="2"/>
            <a:endCxn id="25" idx="0"/>
          </p:cNvCxnSpPr>
          <p:nvPr/>
        </p:nvCxnSpPr>
        <p:spPr>
          <a:xfrm>
            <a:off x="5022050" y="2880516"/>
            <a:ext cx="1901472" cy="219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텍스트 개체 틀 1"/>
          <p:cNvSpPr>
            <a:spLocks noGrp="1"/>
          </p:cNvSpPr>
          <p:nvPr>
            <p:ph type="body" sz="quarter" idx="13"/>
          </p:nvPr>
        </p:nvSpPr>
        <p:spPr>
          <a:xfrm>
            <a:off x="251520" y="188640"/>
            <a:ext cx="8421220" cy="492125"/>
          </a:xfrm>
        </p:spPr>
        <p:txBody>
          <a:bodyPr>
            <a:noAutofit/>
          </a:bodyPr>
          <a:lstStyle/>
          <a:p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Dairy Farm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ICT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System Diagram</a:t>
            </a:r>
            <a:endParaRPr lang="ko-KR" altLang="en-US" sz="2800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47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67544" y="1556792"/>
            <a:ext cx="7664716" cy="22322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43762" y="4293096"/>
            <a:ext cx="2760086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67544" y="1556792"/>
            <a:ext cx="13321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Broiler House</a:t>
            </a: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433498" y="4293096"/>
            <a:ext cx="13321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Quarantine Room</a:t>
            </a:r>
            <a:endParaRPr lang="ko-KR" altLang="en-US" sz="1400" dirty="0"/>
          </a:p>
        </p:txBody>
      </p:sp>
      <p:sp>
        <p:nvSpPr>
          <p:cNvPr id="18" name="직사각형 17"/>
          <p:cNvSpPr/>
          <p:nvPr/>
        </p:nvSpPr>
        <p:spPr>
          <a:xfrm>
            <a:off x="1243588" y="5013176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Sterilizer</a:t>
            </a:r>
            <a:endParaRPr lang="en-US" altLang="ko-KR" sz="1400" dirty="0" smtClean="0">
              <a:solidFill>
                <a:schemeClr val="tx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467964" y="4293096"/>
            <a:ext cx="2664296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5457700" y="4293096"/>
            <a:ext cx="13321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관리사</a:t>
            </a:r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463988" y="2158732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Vent Fan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54330" y="2998656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Weighing Machine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864959" y="3025728"/>
            <a:ext cx="1155312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</a:rPr>
              <a:t>Environment Data Collector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300881" y="4995116"/>
            <a:ext cx="1176870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50" dirty="0" smtClean="0">
                <a:solidFill>
                  <a:schemeClr val="tx1"/>
                </a:solidFill>
              </a:rPr>
              <a:t>Management System</a:t>
            </a:r>
            <a:endParaRPr lang="ko-KR" altLang="en-US" sz="1250" dirty="0">
              <a:solidFill>
                <a:schemeClr val="tx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851776" y="2189212"/>
            <a:ext cx="1168495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Chiller/ Heater Unit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488838" y="3032956"/>
            <a:ext cx="1032854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Drink Amount Meter</a:t>
            </a:r>
            <a:endParaRPr lang="en-US" altLang="ko-KR" sz="1400" dirty="0" smtClean="0">
              <a:solidFill>
                <a:schemeClr val="tx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475656" y="2196440"/>
            <a:ext cx="1024642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 smtClean="0">
                <a:solidFill>
                  <a:schemeClr val="tx1"/>
                </a:solidFill>
              </a:rPr>
              <a:t>Automatic Feeder</a:t>
            </a:r>
            <a:endParaRPr lang="ko-KR" altLang="en-US" sz="1300" dirty="0">
              <a:solidFill>
                <a:schemeClr val="tx1"/>
              </a:solidFill>
            </a:endParaRPr>
          </a:p>
        </p:txBody>
      </p:sp>
      <p:cxnSp>
        <p:nvCxnSpPr>
          <p:cNvPr id="29" name="직선 화살표 연결선 28"/>
          <p:cNvCxnSpPr>
            <a:stCxn id="24" idx="2"/>
            <a:endCxn id="25" idx="0"/>
          </p:cNvCxnSpPr>
          <p:nvPr/>
        </p:nvCxnSpPr>
        <p:spPr>
          <a:xfrm>
            <a:off x="6442615" y="3709804"/>
            <a:ext cx="446701" cy="1285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>
            <a:stCxn id="23" idx="2"/>
            <a:endCxn id="25" idx="0"/>
          </p:cNvCxnSpPr>
          <p:nvPr/>
        </p:nvCxnSpPr>
        <p:spPr>
          <a:xfrm>
            <a:off x="4976388" y="3682732"/>
            <a:ext cx="1912928" cy="1312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>
            <a:stCxn id="27" idx="2"/>
            <a:endCxn id="25" idx="0"/>
          </p:cNvCxnSpPr>
          <p:nvPr/>
        </p:nvCxnSpPr>
        <p:spPr>
          <a:xfrm>
            <a:off x="2005265" y="3717032"/>
            <a:ext cx="4884051" cy="12780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>
            <a:stCxn id="28" idx="2"/>
            <a:endCxn id="25" idx="0"/>
          </p:cNvCxnSpPr>
          <p:nvPr/>
        </p:nvCxnSpPr>
        <p:spPr>
          <a:xfrm rot="16200000" flipH="1">
            <a:off x="3381346" y="1487146"/>
            <a:ext cx="2114600" cy="49013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18" idx="2"/>
            <a:endCxn id="25" idx="2"/>
          </p:cNvCxnSpPr>
          <p:nvPr/>
        </p:nvCxnSpPr>
        <p:spPr>
          <a:xfrm rot="5400000" flipH="1" flipV="1">
            <a:off x="4318451" y="3126387"/>
            <a:ext cx="18060" cy="5123670"/>
          </a:xfrm>
          <a:prstGeom prst="bentConnector3">
            <a:avLst>
              <a:gd name="adj1" fmla="val -185647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꺾인 연결선 36"/>
          <p:cNvCxnSpPr>
            <a:stCxn id="25" idx="3"/>
            <a:endCxn id="26" idx="3"/>
          </p:cNvCxnSpPr>
          <p:nvPr/>
        </p:nvCxnSpPr>
        <p:spPr>
          <a:xfrm flipH="1" flipV="1">
            <a:off x="7020271" y="2531250"/>
            <a:ext cx="457480" cy="2805904"/>
          </a:xfrm>
          <a:prstGeom prst="bentConnector3">
            <a:avLst>
              <a:gd name="adj1" fmla="val -4996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꺾인 연결선 38"/>
          <p:cNvCxnSpPr>
            <a:stCxn id="25" idx="3"/>
            <a:endCxn id="21" idx="0"/>
          </p:cNvCxnSpPr>
          <p:nvPr/>
        </p:nvCxnSpPr>
        <p:spPr>
          <a:xfrm flipH="1" flipV="1">
            <a:off x="4986046" y="2158732"/>
            <a:ext cx="2491705" cy="3178422"/>
          </a:xfrm>
          <a:prstGeom prst="bentConnector4">
            <a:avLst>
              <a:gd name="adj1" fmla="val -9174"/>
              <a:gd name="adj2" fmla="val 10719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>
          <a:xfrm>
            <a:off x="2936636" y="2189212"/>
            <a:ext cx="1044116" cy="684076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Lighting Controller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47" name="직선 화살표 연결선 46"/>
          <p:cNvCxnSpPr>
            <a:stCxn id="46" idx="2"/>
            <a:endCxn id="25" idx="0"/>
          </p:cNvCxnSpPr>
          <p:nvPr/>
        </p:nvCxnSpPr>
        <p:spPr>
          <a:xfrm>
            <a:off x="3458694" y="2873288"/>
            <a:ext cx="3430622" cy="2121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텍스트 개체 틀 1"/>
          <p:cNvSpPr>
            <a:spLocks noGrp="1"/>
          </p:cNvSpPr>
          <p:nvPr>
            <p:ph type="body" sz="quarter" idx="13"/>
          </p:nvPr>
        </p:nvSpPr>
        <p:spPr>
          <a:xfrm>
            <a:off x="251520" y="188640"/>
            <a:ext cx="8421220" cy="492125"/>
          </a:xfrm>
        </p:spPr>
        <p:txBody>
          <a:bodyPr>
            <a:noAutofit/>
          </a:bodyPr>
          <a:lstStyle/>
          <a:p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Broiler Farm ICT </a:t>
            </a:r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System Configuration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6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592511" y="1320057"/>
            <a:ext cx="2684491" cy="476799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3639699" y="1334057"/>
            <a:ext cx="4858272" cy="303068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3623094" y="4490737"/>
            <a:ext cx="4858272" cy="159731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 Box 108"/>
          <p:cNvSpPr txBox="1">
            <a:spLocks noChangeArrowheads="1"/>
          </p:cNvSpPr>
          <p:nvPr/>
        </p:nvSpPr>
        <p:spPr bwMode="auto">
          <a:xfrm>
            <a:off x="3735163" y="4872406"/>
            <a:ext cx="4634134" cy="134474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1000" dirty="0" smtClean="0">
                <a:latin typeface="+mj-ea"/>
                <a:ea typeface="+mj-ea"/>
              </a:rPr>
              <a:t>▷ </a:t>
            </a:r>
            <a:r>
              <a:rPr lang="en-US" altLang="ko-KR" sz="1000" dirty="0" smtClean="0">
                <a:latin typeface="+mj-ea"/>
                <a:ea typeface="+mj-ea"/>
              </a:rPr>
              <a:t>Can monitor current</a:t>
            </a:r>
            <a:r>
              <a:rPr lang="ko-KR" altLang="en-US" sz="1000" dirty="0" smtClean="0">
                <a:latin typeface="+mj-ea"/>
                <a:ea typeface="+mj-ea"/>
              </a:rPr>
              <a:t> 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  <a:ea typeface="+mj-ea"/>
              </a:rPr>
              <a:t>temp.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  <a:ea typeface="+mj-ea"/>
              </a:rPr>
              <a:t>, humidity, power outage, noxious gas  </a:t>
            </a:r>
            <a:r>
              <a:rPr lang="en-US" altLang="ko-KR" sz="1000" dirty="0" smtClean="0">
                <a:latin typeface="+mj-ea"/>
                <a:ea typeface="+mj-ea"/>
              </a:rPr>
              <a:t>insid</a:t>
            </a:r>
            <a:r>
              <a:rPr lang="en-US" altLang="ko-KR" sz="1000" dirty="0" smtClean="0">
                <a:latin typeface="+mj-ea"/>
                <a:ea typeface="+mj-ea"/>
              </a:rPr>
              <a:t>e pig pen </a:t>
            </a:r>
            <a:endParaRPr lang="en-US" altLang="ko-KR" sz="1000" dirty="0" smtClean="0">
              <a:latin typeface="+mj-ea"/>
              <a:ea typeface="+mj-ea"/>
            </a:endParaRPr>
          </a:p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1000" dirty="0" smtClean="0">
                <a:latin typeface="+mj-ea"/>
                <a:ea typeface="+mj-ea"/>
              </a:rPr>
              <a:t>▷ </a:t>
            </a:r>
            <a:r>
              <a:rPr lang="en-US" altLang="ko-KR" sz="1000" dirty="0" smtClean="0">
                <a:latin typeface="+mj-ea"/>
                <a:ea typeface="+mj-ea"/>
              </a:rPr>
              <a:t>A</a:t>
            </a:r>
            <a:r>
              <a:rPr lang="en-US" altLang="ko-KR" sz="1000" dirty="0" smtClean="0">
                <a:latin typeface="+mj-ea"/>
                <a:ea typeface="+mj-ea"/>
              </a:rPr>
              <a:t>larm generated for high and low temp., and power outage </a:t>
            </a:r>
            <a:endParaRPr lang="en-US" altLang="ko-KR" sz="1000" dirty="0" smtClean="0">
              <a:latin typeface="+mj-ea"/>
              <a:ea typeface="+mj-ea"/>
            </a:endParaRPr>
          </a:p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1000" dirty="0" smtClean="0">
                <a:solidFill>
                  <a:srgbClr val="FF0000"/>
                </a:solidFill>
                <a:latin typeface="+mj-ea"/>
                <a:ea typeface="+mj-ea"/>
              </a:rPr>
              <a:t>▷ </a:t>
            </a:r>
            <a:r>
              <a:rPr lang="en-US" altLang="ko-KR" sz="1000" dirty="0" smtClean="0">
                <a:latin typeface="+mj-ea"/>
                <a:ea typeface="+mj-ea"/>
              </a:rPr>
              <a:t>Reduce farm loss by 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preventing asphyxia</a:t>
            </a:r>
            <a:r>
              <a:rPr lang="en-US" altLang="ko-KR" sz="1000" dirty="0" smtClean="0">
                <a:latin typeface="+mj-ea"/>
                <a:ea typeface="+mj-ea"/>
              </a:rPr>
              <a:t> </a:t>
            </a:r>
            <a:endParaRPr lang="en-US" altLang="ko-KR" sz="1000" dirty="0">
              <a:latin typeface="+mj-ea"/>
              <a:ea typeface="+mj-ea"/>
            </a:endParaRPr>
          </a:p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1000" dirty="0" smtClean="0">
                <a:latin typeface="+mj-ea"/>
                <a:ea typeface="+mj-ea"/>
              </a:rPr>
              <a:t>▷ </a:t>
            </a:r>
            <a:r>
              <a:rPr lang="en-US" altLang="ko-KR" sz="1000" dirty="0" smtClean="0">
                <a:latin typeface="+mj-ea"/>
                <a:ea typeface="+mj-ea"/>
              </a:rPr>
              <a:t>Data-based consulting possible based on stored temp. data </a:t>
            </a:r>
            <a:endParaRPr lang="ko-KR" altLang="en-US" sz="1000" dirty="0">
              <a:latin typeface="+mj-ea"/>
              <a:ea typeface="+mj-ea"/>
            </a:endParaRPr>
          </a:p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1000" dirty="0" smtClean="0">
                <a:latin typeface="+mj-ea"/>
                <a:ea typeface="+mj-ea"/>
              </a:rPr>
              <a:t>▷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  <a:ea typeface="+mj-ea"/>
              </a:rPr>
              <a:t>Alarm check </a:t>
            </a:r>
            <a:r>
              <a:rPr lang="en-US" altLang="ko-KR" sz="1000" dirty="0" smtClean="0">
                <a:latin typeface="+mj-ea"/>
              </a:rPr>
              <a:t>through PC program, Web program, 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or </a:t>
            </a:r>
            <a:r>
              <a:rPr lang="en-US" altLang="ko-KR" sz="1000" dirty="0" smtClean="0">
                <a:solidFill>
                  <a:srgbClr val="FF0000"/>
                </a:solidFill>
                <a:latin typeface="+mj-ea"/>
              </a:rPr>
              <a:t>smart-phone</a:t>
            </a:r>
            <a:endParaRPr lang="en-US" altLang="ko-KR" sz="1000" dirty="0" smtClean="0">
              <a:latin typeface="+mj-ea"/>
              <a:ea typeface="+mj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5786" y="5786454"/>
            <a:ext cx="21307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Environment Control System</a:t>
            </a:r>
            <a:endParaRPr lang="ko-KR" altLang="en-US" sz="1100" dirty="0"/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281" y="1287003"/>
            <a:ext cx="1841286" cy="37147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27644" y="1285132"/>
            <a:ext cx="2186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prstClr val="white"/>
                </a:solidFill>
              </a:rPr>
              <a:t>Environment Control System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755" y="1268760"/>
            <a:ext cx="3028950" cy="36195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72000" y="1274561"/>
            <a:ext cx="2942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prstClr val="white"/>
                </a:solidFill>
              </a:rPr>
              <a:t>Concept Map of Environ. Control system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4442913"/>
            <a:ext cx="3028950" cy="36195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543065" y="4466309"/>
            <a:ext cx="2942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prstClr val="white"/>
                </a:solidFill>
              </a:rPr>
              <a:t>Expected Effect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251520" y="260648"/>
            <a:ext cx="7106707" cy="3939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square" anchor="ctr" anchorCtr="0">
            <a:spAutoFit/>
          </a:bodyPr>
          <a:lstStyle/>
          <a:p>
            <a:pPr marL="156497" indent="-156497" latinLnBrk="0">
              <a:lnSpc>
                <a:spcPct val="70000"/>
              </a:lnSpc>
              <a:spcBef>
                <a:spcPct val="30000"/>
              </a:spcBef>
              <a:buSzPct val="80000"/>
              <a:defRPr/>
            </a:pPr>
            <a:r>
              <a:rPr lang="en-US" altLang="ko-KR" sz="2800" dirty="0" smtClean="0">
                <a:ln w="9525">
                  <a:noFill/>
                  <a:prstDash val="solid"/>
                </a:ln>
                <a:latin typeface="HY견고딕" pitchFamily="18" charset="-127"/>
                <a:ea typeface="HY견고딕" pitchFamily="18" charset="-127"/>
                <a:cs typeface="Tahoma" pitchFamily="34" charset="0"/>
              </a:rPr>
              <a:t>Environment Control Device</a:t>
            </a:r>
            <a:endParaRPr lang="en-US" altLang="ko-KR" sz="2800" dirty="0">
              <a:ln w="9525">
                <a:noFill/>
                <a:prstDash val="solid"/>
              </a:ln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1974" y="1660939"/>
            <a:ext cx="4707323" cy="2636528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22" r="20879"/>
          <a:stretch/>
        </p:blipFill>
        <p:spPr>
          <a:xfrm>
            <a:off x="692051" y="3658209"/>
            <a:ext cx="2505073" cy="1991883"/>
          </a:xfrm>
          <a:prstGeom prst="rect">
            <a:avLst/>
          </a:prstGeom>
        </p:spPr>
      </p:pic>
      <p:pic>
        <p:nvPicPr>
          <p:cNvPr id="53" name="sh200 소개 영상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704849" y="1806795"/>
            <a:ext cx="2506133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25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3735163" y="1406065"/>
            <a:ext cx="4762808" cy="303068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3735162" y="4562745"/>
            <a:ext cx="4746203" cy="159731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 Box 108"/>
          <p:cNvSpPr txBox="1">
            <a:spLocks noChangeArrowheads="1"/>
          </p:cNvSpPr>
          <p:nvPr/>
        </p:nvSpPr>
        <p:spPr bwMode="auto">
          <a:xfrm>
            <a:off x="3826298" y="4964579"/>
            <a:ext cx="4634134" cy="134474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>
            <a:defPPr>
              <a:defRPr lang="ko-KR"/>
            </a:defPPr>
            <a:lvl1pPr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900" dirty="0" smtClean="0">
                <a:latin typeface="+mj-lt"/>
                <a:ea typeface="+mj-ea"/>
              </a:rPr>
              <a:t>▷ </a:t>
            </a:r>
            <a:r>
              <a:rPr lang="en-US" altLang="ko-KR" sz="900" dirty="0" smtClean="0">
                <a:latin typeface="+mj-lt"/>
                <a:ea typeface="+mj-ea"/>
              </a:rPr>
              <a:t>Can check current temp. inside pig pen</a:t>
            </a:r>
            <a:endParaRPr lang="en-US" altLang="ko-KR" sz="900" dirty="0" smtClean="0">
              <a:latin typeface="+mj-lt"/>
              <a:ea typeface="+mj-ea"/>
            </a:endParaRPr>
          </a:p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900" dirty="0" smtClean="0">
                <a:latin typeface="+mj-lt"/>
              </a:rPr>
              <a:t>▷ </a:t>
            </a:r>
            <a:r>
              <a:rPr lang="en-US" altLang="ko-KR" sz="900" dirty="0" smtClean="0">
                <a:latin typeface="+mj-lt"/>
                <a:ea typeface="+mj-ea"/>
              </a:rPr>
              <a:t>Alarm generation for fire (flame), temp. difference (5</a:t>
            </a:r>
            <a:r>
              <a:rPr lang="en-US" sz="900" b="1" dirty="0" smtClean="0"/>
              <a:t>°C</a:t>
            </a:r>
            <a:r>
              <a:rPr lang="en-US" altLang="ko-KR" sz="900" dirty="0" smtClean="0">
                <a:latin typeface="+mj-lt"/>
                <a:ea typeface="+mj-ea"/>
              </a:rPr>
              <a:t> increase within 2 min), or high temp. (</a:t>
            </a:r>
            <a:r>
              <a:rPr lang="ko-KR" altLang="en-US" sz="900" dirty="0" smtClean="0"/>
              <a:t> ≥</a:t>
            </a:r>
            <a:r>
              <a:rPr lang="en-US" altLang="ko-KR" sz="900" dirty="0" smtClean="0">
                <a:latin typeface="+mj-lt"/>
                <a:ea typeface="+mj-ea"/>
              </a:rPr>
              <a:t>40</a:t>
            </a:r>
            <a:r>
              <a:rPr lang="en-US" sz="900" b="1" dirty="0" smtClean="0"/>
              <a:t>°C)</a:t>
            </a:r>
            <a:endParaRPr lang="en-US" altLang="ko-KR" sz="900" dirty="0" smtClean="0">
              <a:latin typeface="+mj-lt"/>
              <a:ea typeface="+mj-ea"/>
            </a:endParaRPr>
          </a:p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900" dirty="0" smtClean="0">
                <a:latin typeface="+mj-lt"/>
              </a:rPr>
              <a:t>▷ </a:t>
            </a:r>
            <a:r>
              <a:rPr lang="en-US" altLang="ko-KR" sz="900" dirty="0" smtClean="0">
                <a:latin typeface="+mj-lt"/>
                <a:ea typeface="+mj-ea"/>
              </a:rPr>
              <a:t>Check fire alarm within 5 sec and early suppression of fire limiting damage</a:t>
            </a:r>
            <a:endParaRPr lang="en-US" altLang="ko-KR" sz="900" dirty="0" smtClean="0">
              <a:latin typeface="+mj-lt"/>
              <a:ea typeface="+mj-ea"/>
            </a:endParaRPr>
          </a:p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900" dirty="0" smtClean="0">
                <a:latin typeface="+mj-lt"/>
              </a:rPr>
              <a:t>▷ Possible to check </a:t>
            </a:r>
            <a:r>
              <a:rPr lang="en-US" altLang="ko-KR" sz="900" dirty="0" smtClean="0">
                <a:latin typeface="+mj-ea"/>
              </a:rPr>
              <a:t>Alarm through PC / Web  program, or smart-phone</a:t>
            </a:r>
            <a:endParaRPr lang="en-US" altLang="ko-KR" sz="900" dirty="0" smtClean="0">
              <a:latin typeface="+mj-lt"/>
              <a:ea typeface="+mj-ea"/>
            </a:endParaRPr>
          </a:p>
          <a:p>
            <a:pPr algn="l" latinLnBrk="0">
              <a:spcAft>
                <a:spcPct val="30000"/>
              </a:spcAft>
              <a:buSzPct val="80000"/>
            </a:pPr>
            <a:r>
              <a:rPr lang="en-US" altLang="ko-KR" sz="900" dirty="0" smtClean="0"/>
              <a:t>▷ Possible to check  real-time captured image in case of fire using </a:t>
            </a:r>
            <a:r>
              <a:rPr lang="en-US" altLang="ko-KR" sz="900" dirty="0" smtClean="0">
                <a:latin typeface="+mj-lt"/>
                <a:ea typeface="+mj-ea"/>
              </a:rPr>
              <a:t>CCTV</a:t>
            </a:r>
            <a:r>
              <a:rPr lang="ko-KR" altLang="en-US" sz="900" dirty="0" smtClean="0">
                <a:latin typeface="+mj-lt"/>
                <a:ea typeface="+mj-ea"/>
              </a:rPr>
              <a:t> </a:t>
            </a:r>
            <a:endParaRPr lang="en-US" altLang="ko-KR" sz="900" dirty="0" smtClean="0">
              <a:latin typeface="+mj-lt"/>
              <a:ea typeface="+mj-ea"/>
            </a:endParaRPr>
          </a:p>
          <a:p>
            <a:pPr algn="l" latinLnBrk="0">
              <a:lnSpc>
                <a:spcPct val="105000"/>
              </a:lnSpc>
              <a:spcAft>
                <a:spcPct val="30000"/>
              </a:spcAft>
              <a:buSzPct val="80000"/>
            </a:pPr>
            <a:endParaRPr lang="ko-KR" altLang="en-US" sz="1100" dirty="0">
              <a:latin typeface="+mj-lt"/>
              <a:ea typeface="+mj-ea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281" y="1359011"/>
            <a:ext cx="1841286" cy="3714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27644" y="1357140"/>
            <a:ext cx="2186343" cy="350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prstClr val="white"/>
                </a:solidFill>
              </a:rPr>
              <a:t>Fire  Detector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755" y="1340768"/>
            <a:ext cx="3028950" cy="3619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72000" y="1346569"/>
            <a:ext cx="2942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prstClr val="white"/>
                </a:solidFill>
              </a:rPr>
              <a:t>Concept Map of Fire Detector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4514921"/>
            <a:ext cx="3028950" cy="3619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543065" y="4538317"/>
            <a:ext cx="2942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prstClr val="white"/>
                </a:solidFill>
              </a:rPr>
              <a:t>Expected Effect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168" y="3289333"/>
            <a:ext cx="969317" cy="8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012"/>
          <a:stretch/>
        </p:blipFill>
        <p:spPr bwMode="auto">
          <a:xfrm>
            <a:off x="5236872" y="1916352"/>
            <a:ext cx="3167988" cy="218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직선 화살표 연결선 27"/>
          <p:cNvCxnSpPr/>
          <p:nvPr/>
        </p:nvCxnSpPr>
        <p:spPr>
          <a:xfrm flipH="1">
            <a:off x="4864100" y="3810889"/>
            <a:ext cx="142988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5060622" y="3597585"/>
            <a:ext cx="15888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</a:rPr>
              <a:t> </a:t>
            </a:r>
            <a:r>
              <a:rPr lang="en-US" altLang="ko-KR" sz="900" dirty="0" smtClean="0">
                <a:solidFill>
                  <a:schemeClr val="bg1"/>
                </a:solidFill>
              </a:rPr>
              <a:t>  Via PC or Smart-phone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30" name="Picture 16" descr="https://prevencioderiscosdotcom.files.wordpress.com/2016/01/dibujo-andre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7" t="4859" r="4955" b="22293"/>
          <a:stretch/>
        </p:blipFill>
        <p:spPr bwMode="auto">
          <a:xfrm>
            <a:off x="4094260" y="1945715"/>
            <a:ext cx="521294" cy="53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5060622" y="3828747"/>
            <a:ext cx="14558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b="1" dirty="0" smtClean="0">
                <a:solidFill>
                  <a:srgbClr val="FF0000"/>
                </a:solidFill>
              </a:rPr>
              <a:t>   </a:t>
            </a:r>
            <a:r>
              <a:rPr lang="en-US" altLang="ko-KR" sz="900" b="1" dirty="0" err="1" smtClean="0">
                <a:solidFill>
                  <a:srgbClr val="FF0000"/>
                </a:solidFill>
              </a:rPr>
              <a:t>SendingFire</a:t>
            </a:r>
            <a:r>
              <a:rPr lang="en-US" altLang="ko-KR" sz="900" b="1" dirty="0" smtClean="0">
                <a:solidFill>
                  <a:srgbClr val="FF0000"/>
                </a:solidFill>
              </a:rPr>
              <a:t> Alarm </a:t>
            </a:r>
            <a:endParaRPr lang="ko-KR" altLang="en-US" sz="900" b="1" dirty="0">
              <a:solidFill>
                <a:srgbClr val="FF0000"/>
              </a:solidFill>
            </a:endParaRPr>
          </a:p>
        </p:txBody>
      </p:sp>
      <p:cxnSp>
        <p:nvCxnSpPr>
          <p:cNvPr id="32" name="직선 화살표 연결선 31"/>
          <p:cNvCxnSpPr/>
          <p:nvPr/>
        </p:nvCxnSpPr>
        <p:spPr>
          <a:xfrm flipH="1" flipV="1">
            <a:off x="4322828" y="2571136"/>
            <a:ext cx="1" cy="62741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4286248" y="2714620"/>
            <a:ext cx="9589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900" dirty="0" smtClean="0">
                <a:solidFill>
                  <a:srgbClr val="FF0000"/>
                </a:solidFill>
              </a:rPr>
              <a:t>Rapid &amp; </a:t>
            </a:r>
            <a:r>
              <a:rPr lang="en-US" altLang="ko-KR" sz="900" dirty="0" smtClean="0">
                <a:solidFill>
                  <a:srgbClr val="FF0000"/>
                </a:solidFill>
              </a:rPr>
              <a:t>Early </a:t>
            </a:r>
          </a:p>
          <a:p>
            <a:pPr algn="ctr"/>
            <a:r>
              <a:rPr lang="en-US" altLang="ko-KR" sz="900" dirty="0" smtClean="0">
                <a:solidFill>
                  <a:srgbClr val="FF0000"/>
                </a:solidFill>
              </a:rPr>
              <a:t>Suppression</a:t>
            </a:r>
          </a:p>
          <a:p>
            <a:pPr algn="ctr"/>
            <a:r>
              <a:rPr lang="en-US" altLang="ko-KR" sz="900" dirty="0" smtClean="0">
                <a:solidFill>
                  <a:srgbClr val="FF0000"/>
                </a:solidFill>
              </a:rPr>
              <a:t>o</a:t>
            </a:r>
            <a:r>
              <a:rPr lang="en-US" altLang="ko-KR" sz="900" dirty="0" smtClean="0">
                <a:solidFill>
                  <a:srgbClr val="FF0000"/>
                </a:solidFill>
              </a:rPr>
              <a:t>f Fire</a:t>
            </a:r>
            <a:endParaRPr lang="ko-KR" altLang="en-US" sz="900" dirty="0">
              <a:solidFill>
                <a:srgbClr val="FF0000"/>
              </a:solidFill>
            </a:endParaRPr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251520" y="311112"/>
            <a:ext cx="7106707" cy="3939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square" anchor="ctr" anchorCtr="0">
            <a:spAutoFit/>
          </a:bodyPr>
          <a:lstStyle/>
          <a:p>
            <a:pPr marL="156497" indent="-156497" latinLnBrk="0">
              <a:lnSpc>
                <a:spcPct val="70000"/>
              </a:lnSpc>
              <a:spcBef>
                <a:spcPct val="30000"/>
              </a:spcBef>
              <a:buSzPct val="80000"/>
              <a:defRPr/>
            </a:pPr>
            <a:r>
              <a:rPr lang="en-US" altLang="ko-KR" sz="2800" dirty="0" smtClean="0">
                <a:ln w="9525">
                  <a:noFill/>
                  <a:prstDash val="solid"/>
                </a:ln>
                <a:latin typeface="HY견고딕" pitchFamily="18" charset="-127"/>
                <a:ea typeface="HY견고딕" pitchFamily="18" charset="-127"/>
                <a:cs typeface="Tahoma" pitchFamily="34" charset="0"/>
              </a:rPr>
              <a:t>Fire and Asphyxia Detector </a:t>
            </a:r>
            <a:endParaRPr lang="en-US" altLang="ko-KR" sz="2800" dirty="0">
              <a:ln w="9525">
                <a:noFill/>
                <a:prstDash val="solid"/>
              </a:ln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4509" t="34382" r="4832" b="35062"/>
          <a:stretch/>
        </p:blipFill>
        <p:spPr bwMode="auto">
          <a:xfrm>
            <a:off x="251520" y="1700808"/>
            <a:ext cx="3384376" cy="226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229" t="8735" r="5154" b="66265"/>
          <a:stretch/>
        </p:blipFill>
        <p:spPr bwMode="auto">
          <a:xfrm>
            <a:off x="107504" y="4105878"/>
            <a:ext cx="3627658" cy="205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978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9328" y="2348880"/>
            <a:ext cx="2225010" cy="4376366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599" y="2348880"/>
            <a:ext cx="2031059" cy="4376366"/>
          </a:xfrm>
          <a:prstGeom prst="rect">
            <a:avLst/>
          </a:prstGeom>
        </p:spPr>
      </p:pic>
      <p:pic>
        <p:nvPicPr>
          <p:cNvPr id="38" name="Picture 4" descr="C:\Users\Administrator\Desktop\팜매니져 캡쳐\cctv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69" t="11536" r="16571" b="2283"/>
          <a:stretch/>
        </p:blipFill>
        <p:spPr bwMode="auto">
          <a:xfrm>
            <a:off x="170783" y="2348880"/>
            <a:ext cx="4312637" cy="43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58"/>
          <p:cNvSpPr txBox="1">
            <a:spLocks noChangeArrowheads="1"/>
          </p:cNvSpPr>
          <p:nvPr/>
        </p:nvSpPr>
        <p:spPr bwMode="auto">
          <a:xfrm>
            <a:off x="251520" y="311112"/>
            <a:ext cx="7106707" cy="3939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square" anchor="ctr" anchorCtr="0">
            <a:spAutoFit/>
          </a:bodyPr>
          <a:lstStyle/>
          <a:p>
            <a:pPr marL="156497" indent="-156497" latinLnBrk="0">
              <a:lnSpc>
                <a:spcPct val="70000"/>
              </a:lnSpc>
              <a:spcBef>
                <a:spcPct val="30000"/>
              </a:spcBef>
              <a:buSzPct val="80000"/>
              <a:defRPr/>
            </a:pPr>
            <a:r>
              <a:rPr lang="en-US" altLang="ko-KR" sz="2800" dirty="0" smtClean="0">
                <a:ln w="9525">
                  <a:noFill/>
                  <a:prstDash val="solid"/>
                </a:ln>
                <a:latin typeface="HY견고딕" pitchFamily="18" charset="-127"/>
                <a:ea typeface="HY견고딕" pitchFamily="18" charset="-127"/>
                <a:cs typeface="Tahoma" pitchFamily="34" charset="0"/>
              </a:rPr>
              <a:t>CCTV</a:t>
            </a:r>
            <a:endParaRPr lang="en-US" altLang="ko-KR" sz="2800" dirty="0">
              <a:ln w="9525">
                <a:noFill/>
                <a:prstDash val="solid"/>
              </a:ln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1" name="Rectangle 57"/>
          <p:cNvSpPr>
            <a:spLocks noChangeArrowheads="1"/>
          </p:cNvSpPr>
          <p:nvPr/>
        </p:nvSpPr>
        <p:spPr bwMode="auto">
          <a:xfrm>
            <a:off x="323528" y="938213"/>
            <a:ext cx="8820472" cy="13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152400" indent="-152400">
              <a:lnSpc>
                <a:spcPct val="150000"/>
              </a:lnSpc>
              <a:buBlip>
                <a:blip r:embed="rId5"/>
              </a:buBlip>
            </a:pPr>
            <a:r>
              <a:rPr lang="en-US" altLang="ko-KR" b="1" dirty="0" smtClean="0"/>
              <a:t>Real-time check of environment </a:t>
            </a:r>
            <a:r>
              <a:rPr lang="en-US" altLang="ko-KR" b="1" dirty="0" smtClean="0"/>
              <a:t>and </a:t>
            </a:r>
            <a:r>
              <a:rPr lang="en-US" altLang="ko-KR" b="1" dirty="0" smtClean="0"/>
              <a:t>activity of pigs inside pig pen</a:t>
            </a:r>
            <a:endParaRPr lang="en-US" altLang="ko-KR" b="1" dirty="0" smtClean="0"/>
          </a:p>
          <a:p>
            <a:pPr marL="152400" indent="-152400">
              <a:lnSpc>
                <a:spcPct val="150000"/>
              </a:lnSpc>
              <a:buBlip>
                <a:blip r:embed="rId5"/>
              </a:buBlip>
            </a:pPr>
            <a:r>
              <a:rPr lang="en-US" altLang="ko-KR" b="1" dirty="0" smtClean="0"/>
              <a:t>Analyze pig activity, ventilation blind spot and behavioral pattern of pigs using auto-captured video image</a:t>
            </a:r>
            <a:endParaRPr lang="en-US" altLang="ko-KR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5331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096720" y="3540629"/>
            <a:ext cx="1475280" cy="315311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3079051" y="4973326"/>
            <a:ext cx="3941221" cy="327883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079050" y="1709566"/>
            <a:ext cx="2285038" cy="315311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50000"/>
            </a:blip>
            <a:srcRect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/>
        </p:spPr>
        <p:txBody>
          <a:bodyPr rtlCol="0" anchor="ctr"/>
          <a:lstStyle/>
          <a:p>
            <a:pPr algn="ctr">
              <a:defRPr/>
            </a:pPr>
            <a:endParaRPr lang="ko-KR" altLang="en-US" sz="13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" name="Rectangle 155"/>
          <p:cNvSpPr>
            <a:spLocks noChangeArrowheads="1"/>
          </p:cNvSpPr>
          <p:nvPr/>
        </p:nvSpPr>
        <p:spPr bwMode="auto">
          <a:xfrm>
            <a:off x="3043216" y="1628800"/>
            <a:ext cx="5649858" cy="457225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08000" tIns="72000" bIns="72000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400" b="1" kern="0" dirty="0" smtClean="0">
                <a:latin typeface="+mn-ea"/>
              </a:rPr>
              <a:t>Free from feeding chores for the sows</a:t>
            </a:r>
            <a:endParaRPr lang="en-US" altLang="ko-KR" sz="1400" b="1" kern="0" dirty="0">
              <a:latin typeface="+mn-ea"/>
            </a:endParaRPr>
          </a:p>
          <a:p>
            <a:pPr marL="457200" lvl="2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latin typeface="+mn-ea"/>
              </a:rPr>
              <a:t>Feed fa</a:t>
            </a:r>
            <a:r>
              <a:rPr lang="en-US" altLang="ko-KR" sz="1200" kern="0" dirty="0" smtClean="0">
                <a:latin typeface="+mn-ea"/>
              </a:rPr>
              <a:t>lls down automatically at the time set by the administrator </a:t>
            </a:r>
            <a:endParaRPr lang="en-US" altLang="ko-KR" sz="1200" kern="0" dirty="0">
              <a:latin typeface="+mn-ea"/>
            </a:endParaRPr>
          </a:p>
          <a:p>
            <a:pPr marL="457200" lvl="2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latin typeface="+mn-ea"/>
              </a:rPr>
              <a:t>Feed volum</a:t>
            </a:r>
            <a:r>
              <a:rPr lang="en-US" altLang="ko-KR" sz="1200" kern="0" dirty="0" smtClean="0">
                <a:latin typeface="+mn-ea"/>
              </a:rPr>
              <a:t>e automatically changes according to feeding strategy</a:t>
            </a:r>
            <a:endParaRPr lang="en-US" altLang="ko-KR" sz="1200" kern="0" dirty="0">
              <a:latin typeface="+mn-ea"/>
            </a:endParaRPr>
          </a:p>
          <a:p>
            <a:pPr marL="457200" lvl="2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latin typeface="+mn-ea"/>
              </a:rPr>
              <a:t>Set the feeding time during cool hours in summer </a:t>
            </a:r>
            <a:endParaRPr lang="en-US" altLang="ko-KR" sz="1200" kern="0" dirty="0">
              <a:latin typeface="+mn-ea"/>
            </a:endParaRPr>
          </a:p>
          <a:p>
            <a:pPr marL="457200" lvl="2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latin typeface="+mn-ea"/>
              </a:rPr>
              <a:t>Help lactating sows feed as much as they want</a:t>
            </a:r>
            <a:endParaRPr lang="en-US" altLang="ko-KR" sz="1200" kern="0" dirty="0">
              <a:latin typeface="+mn-ea"/>
            </a:endParaRPr>
          </a:p>
          <a:p>
            <a:pPr marL="0" lvl="1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400" b="1" kern="0" dirty="0" smtClean="0">
                <a:latin typeface="+mn-ea"/>
              </a:rPr>
              <a:t>Saves feed cost</a:t>
            </a:r>
            <a:endParaRPr lang="en-US" altLang="ko-KR" sz="1400" b="1" kern="0" dirty="0">
              <a:latin typeface="+mn-ea"/>
            </a:endParaRPr>
          </a:p>
          <a:p>
            <a:pPr marL="457200" lvl="2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b="1" kern="0" dirty="0" smtClean="0">
                <a:latin typeface="+mn-ea"/>
              </a:rPr>
              <a:t>Feed released only when sows hit sensor, minimizing loss of feed </a:t>
            </a:r>
            <a:endParaRPr lang="en-US" altLang="ko-KR" sz="1200" b="1" kern="0" dirty="0">
              <a:latin typeface="+mn-ea"/>
            </a:endParaRPr>
          </a:p>
          <a:p>
            <a:pPr marL="457200" lvl="2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latin typeface="+mn-ea"/>
              </a:rPr>
              <a:t>No feed released after feeding time or target intake is exceeded </a:t>
            </a:r>
            <a:endParaRPr lang="en-US" altLang="ko-KR" sz="1200" kern="0" dirty="0">
              <a:latin typeface="+mn-ea"/>
            </a:endParaRPr>
          </a:p>
          <a:p>
            <a:pPr marL="457200" lvl="2" defTabSz="1330325" fontAlgn="auto">
              <a:lnSpc>
                <a:spcPts val="11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latin typeface="+mn-ea"/>
              </a:rPr>
              <a:t>Drinking nipples can be installed outside the feed bin to reduce feed decay </a:t>
            </a:r>
            <a:endParaRPr lang="en-US" altLang="ko-KR" sz="1200" kern="0" dirty="0">
              <a:latin typeface="+mn-ea"/>
            </a:endParaRPr>
          </a:p>
          <a:p>
            <a:pPr marL="0" lvl="1" defTabSz="1330325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400" b="1" kern="0" dirty="0" smtClean="0">
                <a:latin typeface="+mn-ea"/>
              </a:rPr>
              <a:t>Only thing to do is to check sow who didn’t eat in the morning</a:t>
            </a:r>
            <a:endParaRPr lang="en-US" altLang="ko-KR" sz="1400" b="1" kern="0" dirty="0">
              <a:latin typeface="+mn-ea"/>
            </a:endParaRPr>
          </a:p>
          <a:p>
            <a:pPr marL="457200" lvl="2" defTabSz="1330325" fontAlgn="auto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latin typeface="+mn-ea"/>
              </a:rPr>
              <a:t>C</a:t>
            </a:r>
            <a:r>
              <a:rPr lang="en-US" altLang="ko-KR" sz="1200" kern="0" dirty="0" smtClean="0">
                <a:latin typeface="+mn-ea"/>
              </a:rPr>
              <a:t>heck sows that didn’t eat the day before through the control computer or smart-phone</a:t>
            </a:r>
            <a:endParaRPr lang="en-US" altLang="ko-KR" sz="1200" kern="0" dirty="0">
              <a:latin typeface="+mn-ea"/>
            </a:endParaRPr>
          </a:p>
          <a:p>
            <a:pPr marL="457200" lvl="2" defTabSz="1330325" fontAlgn="auto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defRPr/>
            </a:pPr>
            <a:r>
              <a:rPr lang="en-US" altLang="ko-KR" sz="1200" kern="0" dirty="0" smtClean="0">
                <a:latin typeface="+mn-ea"/>
              </a:rPr>
              <a:t>Check the condition of automatic feeder by regularly checking the feed inventory meter </a:t>
            </a:r>
            <a:endParaRPr lang="en-US" altLang="ko-KR" sz="1200" kern="0" dirty="0">
              <a:latin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148" y="2377704"/>
            <a:ext cx="2271346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344366" y="1844826"/>
            <a:ext cx="2461958" cy="331861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63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+mn-ea"/>
              </a:rPr>
              <a:t>Benefits of Automatic Feeder</a:t>
            </a:r>
            <a:endParaRPr lang="ko-KR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Text Box 58"/>
          <p:cNvSpPr txBox="1">
            <a:spLocks noChangeArrowheads="1"/>
          </p:cNvSpPr>
          <p:nvPr/>
        </p:nvSpPr>
        <p:spPr bwMode="auto">
          <a:xfrm>
            <a:off x="251520" y="260648"/>
            <a:ext cx="6560037" cy="3939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/>
        </p:spPr>
        <p:txBody>
          <a:bodyPr wrap="square" anchor="ctr" anchorCtr="0">
            <a:spAutoFit/>
          </a:bodyPr>
          <a:lstStyle/>
          <a:p>
            <a:pPr marL="156497" indent="-156497" latinLnBrk="0">
              <a:lnSpc>
                <a:spcPct val="70000"/>
              </a:lnSpc>
              <a:spcBef>
                <a:spcPct val="30000"/>
              </a:spcBef>
              <a:buSzPct val="80000"/>
              <a:defRPr/>
            </a:pPr>
            <a:r>
              <a:rPr lang="en-US" altLang="ko-KR" sz="2800" dirty="0" smtClean="0">
                <a:ln w="9525">
                  <a:noFill/>
                  <a:prstDash val="solid"/>
                </a:ln>
                <a:latin typeface="HY견고딕" pitchFamily="18" charset="-127"/>
                <a:ea typeface="HY견고딕" pitchFamily="18" charset="-127"/>
                <a:cs typeface="Tahoma" pitchFamily="34" charset="0"/>
              </a:rPr>
              <a:t>Sow Automatic Feeder </a:t>
            </a:r>
            <a:endParaRPr lang="en-US" altLang="ko-KR" sz="2800" dirty="0">
              <a:ln w="9525">
                <a:noFill/>
                <a:prstDash val="solid"/>
              </a:ln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23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보자기">
  <a:themeElements>
    <a:clrScheme name="보자기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보자기">
      <a:majorFont>
        <a:latin typeface="Lucida Sans"/>
        <a:ea typeface=""/>
        <a:cs typeface=""/>
        <a:font script="Grek" typeface="Arial"/>
        <a:font script="Cyrl" typeface="Arial"/>
        <a:font script="Jpan" typeface="HGP明朝E"/>
        <a:font script="Hang" typeface="HY견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Lucida Sans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보자기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45000"/>
                <a:shade val="95000"/>
                <a:hueMod val="100000"/>
                <a:satMod val="100000"/>
              </a:schemeClr>
            </a:gs>
            <a:gs pos="5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50000">
              <a:schemeClr val="phClr">
                <a:tint val="100000"/>
                <a:shade val="50000"/>
                <a:hueMod val="100000"/>
                <a:satMod val="100000"/>
              </a:schemeClr>
            </a:gs>
            <a:gs pos="100000">
              <a:schemeClr val="phClr"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2400000" algn="br">
              <a:srgbClr val="000000">
                <a:alpha val="70588"/>
              </a:srgbClr>
            </a:outerShdw>
          </a:effectLst>
        </a:effectStyle>
        <a:effectStyle>
          <a:effectLst>
            <a:outerShdw blurRad="63500" dist="50800" dir="2400000" sx="96000" sy="96000">
              <a:srgbClr val="000000">
                <a:alpha val="78431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600000" rev="5100000"/>
            </a:lightRig>
          </a:scene3d>
          <a:sp3d prstMaterial="plastic">
            <a:bevelT w="38100" h="25400"/>
            <a:contourClr>
              <a:srgbClr val="FFFFFF">
                <a:alpha val="0"/>
              </a:srgbClr>
            </a:contourClr>
          </a:sp3d>
        </a:effectStyle>
        <a:effectStyle>
          <a:effectLst>
            <a:outerShdw blurRad="63500" dist="63500" dir="600000" sx="96000" sy="96000">
              <a:srgbClr val="0F0F0F">
                <a:alpha val="78431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600000" rev="5100000"/>
            </a:lightRig>
          </a:scene3d>
          <a:sp3d prstMaterial="plastic">
            <a:bevelT w="114300" h="1143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45000"/>
                <a:hueMod val="100000"/>
                <a:satMod val="10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47000"/>
                <a:hueMod val="100000"/>
                <a:satMod val="100000"/>
              </a:schemeClr>
              <a:schemeClr val="phClr">
                <a:tint val="7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Wrapper</Template>
  <TotalTime>706</TotalTime>
  <Words>1652</Words>
  <Application>Microsoft Office PowerPoint</Application>
  <PresentationFormat>화면 슬라이드 쇼(4:3)</PresentationFormat>
  <Paragraphs>330</Paragraphs>
  <Slides>31</Slides>
  <Notes>16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2" baseType="lpstr">
      <vt:lpstr>보자기</vt:lpstr>
      <vt:lpstr>ICT Application and Achievements in Livestock Industry</vt:lpstr>
      <vt:lpstr>ICT Application in Livestock Farm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USERSPC</cp:lastModifiedBy>
  <cp:revision>86</cp:revision>
  <dcterms:created xsi:type="dcterms:W3CDTF">2019-08-16T11:27:47Z</dcterms:created>
  <dcterms:modified xsi:type="dcterms:W3CDTF">2019-08-20T16:17:50Z</dcterms:modified>
</cp:coreProperties>
</file>